
<file path=[Content_Types].xml><?xml version="1.0" encoding="utf-8"?>
<Types xmlns="http://schemas.openxmlformats.org/package/2006/content-types">
  <Override PartName="/ppt/slides/slide6.xml" ContentType="application/vnd.openxmlformats-officedocument.presentationml.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0"/>
  </p:notesMasterIdLst>
  <p:handoutMasterIdLst>
    <p:handoutMasterId r:id="rId31"/>
  </p:handoutMasterIdLst>
  <p:sldIdLst>
    <p:sldId id="256" r:id="rId2"/>
    <p:sldId id="257" r:id="rId3"/>
    <p:sldId id="258" r:id="rId4"/>
    <p:sldId id="271" r:id="rId5"/>
    <p:sldId id="270" r:id="rId6"/>
    <p:sldId id="281" r:id="rId7"/>
    <p:sldId id="282" r:id="rId8"/>
    <p:sldId id="259" r:id="rId9"/>
    <p:sldId id="272" r:id="rId10"/>
    <p:sldId id="273" r:id="rId11"/>
    <p:sldId id="260" r:id="rId12"/>
    <p:sldId id="274" r:id="rId13"/>
    <p:sldId id="262" r:id="rId14"/>
    <p:sldId id="275" r:id="rId15"/>
    <p:sldId id="266" r:id="rId16"/>
    <p:sldId id="265" r:id="rId17"/>
    <p:sldId id="267" r:id="rId18"/>
    <p:sldId id="268" r:id="rId19"/>
    <p:sldId id="285" r:id="rId20"/>
    <p:sldId id="276" r:id="rId21"/>
    <p:sldId id="277" r:id="rId22"/>
    <p:sldId id="278" r:id="rId23"/>
    <p:sldId id="279" r:id="rId24"/>
    <p:sldId id="280" r:id="rId25"/>
    <p:sldId id="269" r:id="rId26"/>
    <p:sldId id="287" r:id="rId27"/>
    <p:sldId id="288" r:id="rId28"/>
    <p:sldId id="286" r:id="rId2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Teen" pitchFamily="2" charset="0"/>
        <a:ea typeface="+mn-ea"/>
        <a:cs typeface="Arial" charset="0"/>
      </a:defRPr>
    </a:lvl1pPr>
    <a:lvl2pPr marL="457200" algn="l" rtl="0" fontAlgn="base">
      <a:spcBef>
        <a:spcPct val="0"/>
      </a:spcBef>
      <a:spcAft>
        <a:spcPct val="0"/>
      </a:spcAft>
      <a:defRPr kern="1200">
        <a:solidFill>
          <a:schemeClr val="tx1"/>
        </a:solidFill>
        <a:latin typeface="Teen" pitchFamily="2" charset="0"/>
        <a:ea typeface="+mn-ea"/>
        <a:cs typeface="Arial" charset="0"/>
      </a:defRPr>
    </a:lvl2pPr>
    <a:lvl3pPr marL="914400" algn="l" rtl="0" fontAlgn="base">
      <a:spcBef>
        <a:spcPct val="0"/>
      </a:spcBef>
      <a:spcAft>
        <a:spcPct val="0"/>
      </a:spcAft>
      <a:defRPr kern="1200">
        <a:solidFill>
          <a:schemeClr val="tx1"/>
        </a:solidFill>
        <a:latin typeface="Teen" pitchFamily="2" charset="0"/>
        <a:ea typeface="+mn-ea"/>
        <a:cs typeface="Arial" charset="0"/>
      </a:defRPr>
    </a:lvl3pPr>
    <a:lvl4pPr marL="1371600" algn="l" rtl="0" fontAlgn="base">
      <a:spcBef>
        <a:spcPct val="0"/>
      </a:spcBef>
      <a:spcAft>
        <a:spcPct val="0"/>
      </a:spcAft>
      <a:defRPr kern="1200">
        <a:solidFill>
          <a:schemeClr val="tx1"/>
        </a:solidFill>
        <a:latin typeface="Teen" pitchFamily="2" charset="0"/>
        <a:ea typeface="+mn-ea"/>
        <a:cs typeface="Arial" charset="0"/>
      </a:defRPr>
    </a:lvl4pPr>
    <a:lvl5pPr marL="1828800" algn="l" rtl="0" fontAlgn="base">
      <a:spcBef>
        <a:spcPct val="0"/>
      </a:spcBef>
      <a:spcAft>
        <a:spcPct val="0"/>
      </a:spcAft>
      <a:defRPr kern="1200">
        <a:solidFill>
          <a:schemeClr val="tx1"/>
        </a:solidFill>
        <a:latin typeface="Teen" pitchFamily="2" charset="0"/>
        <a:ea typeface="+mn-ea"/>
        <a:cs typeface="Arial" charset="0"/>
      </a:defRPr>
    </a:lvl5pPr>
    <a:lvl6pPr marL="2286000" algn="l" defTabSz="914400" rtl="0" eaLnBrk="1" latinLnBrk="0" hangingPunct="1">
      <a:defRPr kern="1200">
        <a:solidFill>
          <a:schemeClr val="tx1"/>
        </a:solidFill>
        <a:latin typeface="Teen" pitchFamily="2" charset="0"/>
        <a:ea typeface="+mn-ea"/>
        <a:cs typeface="Arial" charset="0"/>
      </a:defRPr>
    </a:lvl6pPr>
    <a:lvl7pPr marL="2743200" algn="l" defTabSz="914400" rtl="0" eaLnBrk="1" latinLnBrk="0" hangingPunct="1">
      <a:defRPr kern="1200">
        <a:solidFill>
          <a:schemeClr val="tx1"/>
        </a:solidFill>
        <a:latin typeface="Teen" pitchFamily="2" charset="0"/>
        <a:ea typeface="+mn-ea"/>
        <a:cs typeface="Arial" charset="0"/>
      </a:defRPr>
    </a:lvl7pPr>
    <a:lvl8pPr marL="3200400" algn="l" defTabSz="914400" rtl="0" eaLnBrk="1" latinLnBrk="0" hangingPunct="1">
      <a:defRPr kern="1200">
        <a:solidFill>
          <a:schemeClr val="tx1"/>
        </a:solidFill>
        <a:latin typeface="Teen" pitchFamily="2" charset="0"/>
        <a:ea typeface="+mn-ea"/>
        <a:cs typeface="Arial" charset="0"/>
      </a:defRPr>
    </a:lvl8pPr>
    <a:lvl9pPr marL="3657600" algn="l" defTabSz="914400" rtl="0" eaLnBrk="1" latinLnBrk="0" hangingPunct="1">
      <a:defRPr kern="1200">
        <a:solidFill>
          <a:schemeClr val="tx1"/>
        </a:solidFill>
        <a:latin typeface="Teen" pitchFamily="2"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84" autoAdjust="0"/>
    <p:restoredTop sz="94660"/>
  </p:normalViewPr>
  <p:slideViewPr>
    <p:cSldViewPr snapToGrid="0">
      <p:cViewPr varScale="1">
        <p:scale>
          <a:sx n="55" d="100"/>
          <a:sy n="55" d="100"/>
        </p:scale>
        <p:origin x="-102" y="-462"/>
      </p:cViewPr>
      <p:guideLst>
        <p:guide orient="horz" pos="2160"/>
        <p:guide pos="3840"/>
      </p:guideLst>
    </p:cSldViewPr>
  </p:slideViewPr>
  <p:notesTextViewPr>
    <p:cViewPr>
      <p:scale>
        <a:sx n="1" d="1"/>
        <a:sy n="1" d="1"/>
      </p:scale>
      <p:origin x="0" y="0"/>
    </p:cViewPr>
  </p:notesTextViewPr>
  <p:sorterViewPr>
    <p:cViewPr>
      <p:scale>
        <a:sx n="100" d="100"/>
        <a:sy n="100" d="100"/>
      </p:scale>
      <p:origin x="0" y="3840"/>
    </p:cViewPr>
  </p:sorterViewPr>
  <p:notesViewPr>
    <p:cSldViewPr snapToGrid="0">
      <p:cViewPr varScale="1">
        <p:scale>
          <a:sx n="54" d="100"/>
          <a:sy n="54" d="100"/>
        </p:scale>
        <p:origin x="-1770"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778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7B17CCA6-3356-4FFB-BC2E-78D6593EBA3D}" type="datetimeFigureOut">
              <a:rPr lang="en-US"/>
              <a:pPr/>
              <a:t>3/30/2014</a:t>
            </a:fld>
            <a:endParaRPr lang="en-US"/>
          </a:p>
        </p:txBody>
      </p:sp>
      <p:sp>
        <p:nvSpPr>
          <p:cNvPr id="778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78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848E54BF-F134-4B16-AFF8-07DE5088AB31}"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07314AA3-F8F1-4B78-84E4-D17A975D05CC}" type="datetimeFigureOut">
              <a:rPr lang="en-US"/>
              <a:pPr/>
              <a:t>3/30/2014</a:t>
            </a:fld>
            <a:endParaRPr lang="en-US"/>
          </a:p>
        </p:txBody>
      </p:sp>
      <p:sp>
        <p:nvSpPr>
          <p:cNvPr id="79876" name="Rectangle 4"/>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31FF7DB8-AEED-4583-8FFE-A5D939BC510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E84CC943-1C01-4E72-A5E4-1B3FA5E6D291}" type="datetimeFigureOut">
              <a:rPr lang="en-US"/>
              <a:pPr>
                <a:defRPr/>
              </a:pPr>
              <a:t>3/30/2014</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58A67A70-0343-46D6-A488-F4113E9353B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0" y="2074333"/>
            <a:ext cx="3680885" cy="13716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D5D732B7-3172-4BA7-875F-82453C0C6E7A}" type="datetimeFigureOut">
              <a:rPr lang="en-US"/>
              <a:pPr>
                <a:defRPr/>
              </a:pPr>
              <a:t>3/30/2014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1C93155-E34D-4E07-AB9C-242B9DB428F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0" y="1600200"/>
            <a:ext cx="6164653" cy="1371600"/>
          </a:xfrm>
        </p:spPr>
        <p:txBody>
          <a:bodyPr anchor="b"/>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D510E8E-6283-4B07-9251-6D28BDFF5906}" type="datetimeFigureOut">
              <a:rPr lang="en-US"/>
              <a:pPr>
                <a:defRPr/>
              </a:pPr>
              <a:t>3/30/2014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54F0A87E-2931-4CF9-B8B2-BA3563B59AC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0" y="4732865"/>
            <a:ext cx="10131427" cy="566738"/>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27917403-3CF1-45D3-9C73-C16D847D210A}" type="datetimeFigureOut">
              <a:rPr lang="en-US"/>
              <a:pPr>
                <a:defRPr/>
              </a:pPr>
              <a:t>3/30/2014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7BB5FE76-52EA-437E-90BC-0B5882B0F8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1" y="609601"/>
            <a:ext cx="10131427" cy="3124199"/>
          </a:xfrm>
        </p:spPr>
        <p:txBody>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AE0840-7D29-4FB0-BAB9-C7ABBD16D7C4}" type="datetimeFigureOut">
              <a:rPr lang="en-US"/>
              <a:pPr>
                <a:defRPr/>
              </a:pPr>
              <a:t>3/30/2014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2C7944-DF69-45F4-A316-109407636DB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09600"/>
            <a:ext cx="10131425" cy="145573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40964" name="Text Placeholder 2"/>
          <p:cNvSpPr>
            <a:spLocks noGrp="1"/>
          </p:cNvSpPr>
          <p:nvPr>
            <p:ph type="body" idx="1"/>
          </p:nvPr>
        </p:nvSpPr>
        <p:spPr bwMode="auto">
          <a:xfrm>
            <a:off x="685800" y="2141538"/>
            <a:ext cx="10131425" cy="36496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lgn="r" fontAlgn="auto">
              <a:spcBef>
                <a:spcPts val="0"/>
              </a:spcBef>
              <a:spcAft>
                <a:spcPts val="0"/>
              </a:spcAft>
              <a:defRPr sz="1000">
                <a:latin typeface="+mn-lt"/>
                <a:cs typeface="+mn-cs"/>
              </a:defRPr>
            </a:lvl1pPr>
          </a:lstStyle>
          <a:p>
            <a:pPr>
              <a:defRPr/>
            </a:pPr>
            <a:fld id="{A16F90B7-987E-4F54-8D5D-9B36A078A491}" type="datetimeFigureOut">
              <a:rPr lang="en-US"/>
              <a:pPr>
                <a:defRPr/>
              </a:pPr>
              <a:t>3/30/2014</a:t>
            </a:fld>
            <a:endParaRPr lang="en-US"/>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fontAlgn="auto">
              <a:spcBef>
                <a:spcPts val="0"/>
              </a:spcBef>
              <a:spcAft>
                <a:spcPts val="0"/>
              </a:spcAft>
              <a:defRPr sz="1000">
                <a:latin typeface="+mn-lt"/>
                <a:cs typeface="+mn-cs"/>
              </a:defRPr>
            </a:lvl1pPr>
          </a:lstStyle>
          <a:p>
            <a:pPr>
              <a:defRPr/>
            </a:pPr>
            <a:endParaRPr lang="en-US"/>
          </a:p>
        </p:txBody>
      </p:sp>
      <p:sp>
        <p:nvSpPr>
          <p:cNvPr id="10" name="Slide Number Placeholder 5"/>
          <p:cNvSpPr>
            <a:spLocks noGrp="1"/>
          </p:cNvSpPr>
          <p:nvPr>
            <p:ph type="sldNum" sz="quarter" idx="4"/>
          </p:nvPr>
        </p:nvSpPr>
        <p:spPr>
          <a:xfrm>
            <a:off x="10266363" y="5870575"/>
            <a:ext cx="550862" cy="377825"/>
          </a:xfrm>
          <a:prstGeom prst="rect">
            <a:avLst/>
          </a:prstGeom>
        </p:spPr>
        <p:txBody>
          <a:bodyPr vert="horz" lIns="91440" tIns="45720" rIns="91440" bIns="45720" rtlCol="0" anchor="ctr"/>
          <a:lstStyle>
            <a:lvl1pPr algn="r" fontAlgn="auto">
              <a:spcBef>
                <a:spcPts val="0"/>
              </a:spcBef>
              <a:spcAft>
                <a:spcPts val="0"/>
              </a:spcAft>
              <a:defRPr sz="1000">
                <a:latin typeface="+mn-lt"/>
                <a:cs typeface="+mn-cs"/>
              </a:defRPr>
            </a:lvl1pPr>
          </a:lstStyle>
          <a:p>
            <a:pPr>
              <a:defRPr/>
            </a:pPr>
            <a:fld id="{60FC35EE-640F-477A-A5F9-64EE3283006C}"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defTabSz="457200" rtl="0" fontAlgn="base">
        <a:spcBef>
          <a:spcPct val="0"/>
        </a:spcBef>
        <a:spcAft>
          <a:spcPct val="0"/>
        </a:spcAft>
        <a:defRPr sz="3600" kern="1200" cap="all">
          <a:ln w="3175" cmpd="sng">
            <a:noFill/>
          </a:ln>
          <a:solidFill>
            <a:schemeClr val="tx1"/>
          </a:solidFill>
          <a:latin typeface="+mj-lt"/>
          <a:ea typeface="+mj-ea"/>
          <a:cs typeface="+mj-cs"/>
        </a:defRPr>
      </a:lvl1pPr>
      <a:lvl2pPr algn="l" defTabSz="457200" rtl="0" fontAlgn="base">
        <a:spcBef>
          <a:spcPct val="0"/>
        </a:spcBef>
        <a:spcAft>
          <a:spcPct val="0"/>
        </a:spcAft>
        <a:defRPr sz="3600">
          <a:solidFill>
            <a:schemeClr val="tx1"/>
          </a:solidFill>
          <a:latin typeface="Calibri Light"/>
        </a:defRPr>
      </a:lvl2pPr>
      <a:lvl3pPr algn="l" defTabSz="457200" rtl="0" fontAlgn="base">
        <a:spcBef>
          <a:spcPct val="0"/>
        </a:spcBef>
        <a:spcAft>
          <a:spcPct val="0"/>
        </a:spcAft>
        <a:defRPr sz="3600">
          <a:solidFill>
            <a:schemeClr val="tx1"/>
          </a:solidFill>
          <a:latin typeface="Calibri Light"/>
        </a:defRPr>
      </a:lvl3pPr>
      <a:lvl4pPr algn="l" defTabSz="457200" rtl="0" fontAlgn="base">
        <a:spcBef>
          <a:spcPct val="0"/>
        </a:spcBef>
        <a:spcAft>
          <a:spcPct val="0"/>
        </a:spcAft>
        <a:defRPr sz="3600">
          <a:solidFill>
            <a:schemeClr val="tx1"/>
          </a:solidFill>
          <a:latin typeface="Calibri Light"/>
        </a:defRPr>
      </a:lvl4pPr>
      <a:lvl5pPr algn="l" defTabSz="457200" rtl="0" fontAlgn="base">
        <a:spcBef>
          <a:spcPct val="0"/>
        </a:spcBef>
        <a:spcAft>
          <a:spcPct val="0"/>
        </a:spcAft>
        <a:defRPr sz="3600">
          <a:solidFill>
            <a:schemeClr val="tx1"/>
          </a:solidFill>
          <a:latin typeface="Calibri Light"/>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0"/>
        </a:spcBef>
        <a:spcAft>
          <a:spcPts val="1000"/>
        </a:spcAft>
        <a:buClr>
          <a:schemeClr val="tx1"/>
        </a:buClr>
        <a:buSzPct val="100000"/>
        <a:buFont typeface="Arial" charset="0"/>
        <a:buChar char="•"/>
        <a:defRPr kern="1200">
          <a:solidFill>
            <a:schemeClr val="tx1"/>
          </a:solidFill>
          <a:latin typeface="+mn-lt"/>
          <a:ea typeface="+mn-ea"/>
          <a:cs typeface="+mn-cs"/>
        </a:defRPr>
      </a:lvl1pPr>
      <a:lvl2pPr marL="742950" indent="-285750" algn="l" defTabSz="457200" rtl="0" fontAlgn="base">
        <a:spcBef>
          <a:spcPct val="0"/>
        </a:spcBef>
        <a:spcAft>
          <a:spcPts val="1000"/>
        </a:spcAft>
        <a:buClr>
          <a:schemeClr val="tx1"/>
        </a:buClr>
        <a:buSzPct val="100000"/>
        <a:buFont typeface="Arial" charset="0"/>
        <a:buChar char="•"/>
        <a:defRPr sz="1600" kern="1200">
          <a:solidFill>
            <a:schemeClr val="tx1"/>
          </a:solidFill>
          <a:latin typeface="+mn-lt"/>
          <a:ea typeface="+mn-ea"/>
          <a:cs typeface="+mn-cs"/>
        </a:defRPr>
      </a:lvl2pPr>
      <a:lvl3pPr marL="1200150" indent="-285750" algn="l" defTabSz="457200" rtl="0" fontAlgn="base">
        <a:spcBef>
          <a:spcPct val="0"/>
        </a:spcBef>
        <a:spcAft>
          <a:spcPts val="1000"/>
        </a:spcAft>
        <a:buClr>
          <a:schemeClr val="tx1"/>
        </a:buClr>
        <a:buSzPct val="100000"/>
        <a:buFont typeface="Arial" charset="0"/>
        <a:buChar char="•"/>
        <a:defRPr sz="1400" kern="1200">
          <a:solidFill>
            <a:schemeClr val="tx1"/>
          </a:solidFill>
          <a:latin typeface="+mn-lt"/>
          <a:ea typeface="+mn-ea"/>
          <a:cs typeface="+mn-cs"/>
        </a:defRPr>
      </a:lvl3pPr>
      <a:lvl4pPr marL="1543050" indent="-171450" algn="l" defTabSz="457200" rtl="0" fontAlgn="base">
        <a:spcBef>
          <a:spcPct val="0"/>
        </a:spcBef>
        <a:spcAft>
          <a:spcPts val="1000"/>
        </a:spcAft>
        <a:buClr>
          <a:schemeClr val="tx1"/>
        </a:buClr>
        <a:buSzPct val="100000"/>
        <a:buFont typeface="Arial" charset="0"/>
        <a:buChar char="•"/>
        <a:defRPr sz="1200" kern="1200">
          <a:solidFill>
            <a:schemeClr val="tx1"/>
          </a:solidFill>
          <a:latin typeface="+mn-lt"/>
          <a:ea typeface="+mn-ea"/>
          <a:cs typeface="+mn-cs"/>
        </a:defRPr>
      </a:lvl4pPr>
      <a:lvl5pPr marL="2000250" indent="-171450" algn="l" defTabSz="457200" rtl="0" fontAlgn="base">
        <a:spcBef>
          <a:spcPct val="0"/>
        </a:spcBef>
        <a:spcAft>
          <a:spcPts val="1000"/>
        </a:spcAft>
        <a:buClr>
          <a:schemeClr val="tx1"/>
        </a:buClr>
        <a:buSzPct val="100000"/>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QD0muKciSPOIVM&amp;tbnid=ZH1KijaLZoR_-M:&amp;ved=0CAUQjRw&amp;url=http://www.history.com/photos/morelos-mexico/photo2&amp;ei=BZM4U7DiCOmusASzyoHQCg&amp;bvm=bv.63808443,d.aWM&amp;psig=AFQjCNEeNTWyFkRxD34AlQ59byBnhyoBEQ&amp;ust=1396302868085236" TargetMode="External"/><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m/url?sa=i&amp;rct=j&amp;q=&amp;esrc=s&amp;frm=1&amp;source=images&amp;cd=&amp;cad=rja&amp;uact=8&amp;docid=Zj6hLqovVoo6tM&amp;tbnid=6g6yKZv-umN4uM:&amp;ved=0CAUQjRw&amp;url=http%3A%2F%2Fwww.dailydoseofdelsignore.com%2F2012%2F01%2Fhow-to-eat-mexican-food-and-lose-weight.html&amp;ei=7cg4U-2ONpXJsQSMy4EQ&amp;psig=AFQjCNHw1a_6cMlY5l8D4VY_WdvwCSp_lA&amp;ust=1396316539208363"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upload.wikimedia.org/wikipedia/commons/1/18/Tortillas_de_maiz_blanco_%28M%C3%A9xico%29_01.jpg"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upload.wikimedia.org/wikipedia/commons/e/ec/Enchilada_Rice_Beans.jpg" TargetMode="Externa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amp;esrc=s&amp;frm=1&amp;source=images&amp;cd=&amp;cad=rja&amp;uact=8&amp;docid=nm_qiUJlKLcfNM&amp;tbnid=trChVw_d4mb7XM:&amp;ved=0CAUQjRw&amp;url=http://family.lovetoknow.com/family-values/mexican-family-culture&amp;ei=vZM4U7X2HfDNsQSW-YLoAw&amp;bvm=bv.63808443,d.aWM&amp;psig=AFQjCNFXOxrp49eCwOiq6CCWY-4PuiDv2Q&amp;ust=1396303141397727"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britannica.com/EBchecked/topic/247584/Basilica-of-Guadalupe" TargetMode="External"/><Relationship Id="rId2" Type="http://schemas.openxmlformats.org/officeDocument/2006/relationships/hyperlink" Target="http://www.britannica.com/EBchecked/topic/507284/Roman-Catholicism/43647/Structure-of-the-church" TargetMode="Externa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hyperlink" Target="http://www.britannica.com/EBchecked/topic/629932/Our-Lady-of-Guadalup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hyperlink" Target="http://www.elmonterey.com/extras/festivals-and-celebrations/" TargetMode="External"/><Relationship Id="rId3" Type="http://schemas.openxmlformats.org/officeDocument/2006/relationships/hyperlink" Target="http://www.climate-zone.com/climate/mexico/" TargetMode="External"/><Relationship Id="rId7" Type="http://schemas.openxmlformats.org/officeDocument/2006/relationships/hyperlink" Target="http://www.religionfacts.com/religion_by_country/religion_in_mexico.htm" TargetMode="External"/><Relationship Id="rId2" Type="http://schemas.openxmlformats.org/officeDocument/2006/relationships/hyperlink" Target="http://www.worldatlas.com/webimage/countrys/namerica/mx.htm" TargetMode="External"/><Relationship Id="rId1" Type="http://schemas.openxmlformats.org/officeDocument/2006/relationships/slideLayout" Target="../slideLayouts/slideLayout5.xml"/><Relationship Id="rId6" Type="http://schemas.openxmlformats.org/officeDocument/2006/relationships/hyperlink" Target="http://www.britannica.com/EBchecked/topic/379167/Mexico/27386/Religion" TargetMode="External"/><Relationship Id="rId5" Type="http://schemas.openxmlformats.org/officeDocument/2006/relationships/hyperlink" Target="http://www.britannica.com/EBchecked/topic/379167/Mexico/27393/Agriculture-forestry-and-fishing" TargetMode="External"/><Relationship Id="rId4" Type="http://schemas.openxmlformats.org/officeDocument/2006/relationships/hyperlink" Target="http://wiki.answers.com/Q/What_is_the_main_agricultural_product_in_Mexico" TargetMode="External"/><Relationship Id="rId9" Type="http://schemas.openxmlformats.org/officeDocument/2006/relationships/hyperlink" Target="http://family.lovetoknow.com/family-values/mexican-family-cultur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1963738"/>
            <a:ext cx="7197725" cy="2422525"/>
          </a:xfrm>
        </p:spPr>
        <p:txBody>
          <a:bodyPr wrap="square" numCol="1" anchor="b" anchorCtr="0" compatLnSpc="1">
            <a:prstTxWarp prst="textNoShape">
              <a:avLst/>
            </a:prstTxWarp>
          </a:bodyPr>
          <a:lstStyle/>
          <a:p>
            <a:pPr algn="r"/>
            <a:r>
              <a:rPr lang="en-US" sz="8800" smtClean="0">
                <a:ln>
                  <a:noFill/>
                </a:ln>
                <a:latin typeface="Britannic Bold" pitchFamily="34" charset="0"/>
              </a:rPr>
              <a:t>MEXICO</a:t>
            </a:r>
          </a:p>
        </p:txBody>
      </p:sp>
      <p:sp>
        <p:nvSpPr>
          <p:cNvPr id="3" name="Subtitle 2"/>
          <p:cNvSpPr>
            <a:spLocks noGrp="1"/>
          </p:cNvSpPr>
          <p:nvPr>
            <p:ph type="subTitle" idx="1"/>
          </p:nvPr>
        </p:nvSpPr>
        <p:spPr>
          <a:xfrm>
            <a:off x="3962400" y="4386263"/>
            <a:ext cx="7197725" cy="1404937"/>
          </a:xfrm>
        </p:spPr>
        <p:txBody>
          <a:bodyPr anchor="t"/>
          <a:lstStyle/>
          <a:p>
            <a:pPr algn="r"/>
            <a:r>
              <a:rPr lang="en-US" sz="3600" smtClean="0">
                <a:latin typeface="Calibri" pitchFamily="34" charset="0"/>
              </a:rPr>
              <a:t>BY GABE TEMPEL &amp; KAYLA JOHNSON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bwMode="auto">
          <a:xfrm>
            <a:off x="685800" y="0"/>
            <a:ext cx="10131425" cy="1455738"/>
          </a:xfrm>
          <a:noFill/>
        </p:spPr>
        <p:txBody>
          <a:bodyPr wrap="square" numCol="1" anchorCtr="0" compatLnSpc="1">
            <a:prstTxWarp prst="textNoShape">
              <a:avLst/>
            </a:prstTxWarp>
          </a:bodyPr>
          <a:lstStyle/>
          <a:p>
            <a:pPr algn="ctr"/>
            <a:r>
              <a:rPr lang="en-US" sz="6600" cap="none" smtClean="0">
                <a:ln>
                  <a:noFill/>
                </a:ln>
                <a:latin typeface="Britannic Bold" pitchFamily="34" charset="0"/>
              </a:rPr>
              <a:t>Resources</a:t>
            </a:r>
          </a:p>
        </p:txBody>
      </p:sp>
      <p:sp>
        <p:nvSpPr>
          <p:cNvPr id="3" name="Content Placeholder 2"/>
          <p:cNvSpPr>
            <a:spLocks noGrp="1"/>
          </p:cNvSpPr>
          <p:nvPr>
            <p:ph sz="half" idx="4294967295"/>
          </p:nvPr>
        </p:nvSpPr>
        <p:spPr>
          <a:xfrm>
            <a:off x="685800" y="1363663"/>
            <a:ext cx="4992688" cy="3649662"/>
          </a:xfrm>
        </p:spPr>
        <p:txBody>
          <a:bodyPr anchor="t">
            <a:normAutofit/>
          </a:bodyPr>
          <a:lstStyle/>
          <a:p>
            <a:pPr marL="228600" indent="-228600" defTabSz="914400">
              <a:lnSpc>
                <a:spcPct val="80000"/>
              </a:lnSpc>
            </a:pPr>
            <a:r>
              <a:rPr lang="en-US" sz="2400" smtClean="0">
                <a:latin typeface="Calibri" pitchFamily="34" charset="0"/>
              </a:rPr>
              <a:t>Fish, several species of cattle, pigs, goats, and poultry.</a:t>
            </a:r>
          </a:p>
          <a:p>
            <a:pPr marL="228600" indent="-228600" defTabSz="914400">
              <a:lnSpc>
                <a:spcPct val="80000"/>
              </a:lnSpc>
            </a:pPr>
            <a:r>
              <a:rPr lang="en-US" sz="2400" smtClean="0">
                <a:latin typeface="Calibri" pitchFamily="34" charset="0"/>
              </a:rPr>
              <a:t>Grow corn, sorghum, beans, grapefruit, limes, coconut oil, peaches and nectarines, pears, strawberries, and grapes.</a:t>
            </a:r>
          </a:p>
          <a:p>
            <a:pPr marL="228600" indent="-228600" defTabSz="914400">
              <a:lnSpc>
                <a:spcPct val="80000"/>
              </a:lnSpc>
            </a:pPr>
            <a:r>
              <a:rPr lang="en-US" sz="2400" smtClean="0">
                <a:latin typeface="Calibri" pitchFamily="34" charset="0"/>
              </a:rPr>
              <a:t>Corn and wheat imports from the U.S.</a:t>
            </a:r>
          </a:p>
          <a:p>
            <a:pPr marL="228600" indent="-228600" defTabSz="914400">
              <a:lnSpc>
                <a:spcPct val="80000"/>
              </a:lnSpc>
            </a:pPr>
            <a:r>
              <a:rPr lang="en-US" sz="2400" smtClean="0">
                <a:latin typeface="Calibri" pitchFamily="34" charset="0"/>
              </a:rPr>
              <a:t>Exports veggies, and fruit and among the top 10 producers on avocado, cacao, coffee, lemon, mango, tomato, orange, sugarcane, honey and banana. Mostly exported to U.S, Europe, and Japan during winter season.</a:t>
            </a:r>
          </a:p>
          <a:p>
            <a:pPr marL="228600" indent="-228600" defTabSz="914400">
              <a:lnSpc>
                <a:spcPct val="80000"/>
              </a:lnSpc>
            </a:pPr>
            <a:endParaRPr lang="en-US" sz="2400" smtClean="0">
              <a:latin typeface="Calibri" pitchFamily="34" charset="0"/>
            </a:endParaRPr>
          </a:p>
        </p:txBody>
      </p:sp>
      <p:pic>
        <p:nvPicPr>
          <p:cNvPr id="84996" name="Picture 4" descr="http://i2.cdn.turner.com/cnn/dam/assets/120908024743-mexico-cattle-story-top.jpg"/>
          <p:cNvPicPr>
            <a:picLocks noGrp="1" noChangeAspect="1" noChangeArrowheads="1"/>
          </p:cNvPicPr>
          <p:nvPr>
            <p:ph sz="half" idx="4294967295"/>
          </p:nvPr>
        </p:nvPicPr>
        <p:blipFill>
          <a:blip r:embed="rId2"/>
          <a:srcRect/>
          <a:stretch>
            <a:fillRect/>
          </a:stretch>
        </p:blipFill>
        <p:spPr>
          <a:xfrm>
            <a:off x="5740400" y="1838325"/>
            <a:ext cx="6018213" cy="3386138"/>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4"/>
          <p:cNvPicPr>
            <a:picLocks noGrp="1" noChangeAspect="1"/>
          </p:cNvPicPr>
          <p:nvPr>
            <p:ph idx="1"/>
          </p:nvPr>
        </p:nvPicPr>
        <p:blipFill>
          <a:blip r:embed="rId2"/>
          <a:srcRect/>
          <a:stretch>
            <a:fillRect/>
          </a:stretch>
        </p:blipFill>
        <p:spPr>
          <a:xfrm>
            <a:off x="1797050" y="546100"/>
            <a:ext cx="8459788" cy="5761038"/>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algn="ctr"/>
            <a:r>
              <a:rPr lang="en-US" sz="6600" cap="none" smtClean="0">
                <a:ln>
                  <a:noFill/>
                </a:ln>
                <a:latin typeface="Britannic Bold" pitchFamily="34" charset="0"/>
              </a:rPr>
              <a:t>Agriculture</a:t>
            </a:r>
          </a:p>
        </p:txBody>
      </p:sp>
      <p:pic>
        <p:nvPicPr>
          <p:cNvPr id="86020" name="Picture 2" descr="http://www.rvgoddess.com/BLOG/2010/FEBRUARY/Photos/TresIslas_Fruit.jpg"/>
          <p:cNvPicPr>
            <a:picLocks noChangeAspect="1" noChangeArrowheads="1"/>
          </p:cNvPicPr>
          <p:nvPr/>
        </p:nvPicPr>
        <p:blipFill>
          <a:blip r:embed="rId2"/>
          <a:srcRect/>
          <a:stretch>
            <a:fillRect/>
          </a:stretch>
        </p:blipFill>
        <p:spPr bwMode="auto">
          <a:xfrm>
            <a:off x="331788" y="2163763"/>
            <a:ext cx="5521325" cy="3668712"/>
          </a:xfrm>
          <a:prstGeom prst="rect">
            <a:avLst/>
          </a:prstGeom>
          <a:noFill/>
          <a:ln w="9525">
            <a:noFill/>
            <a:miter lim="800000"/>
            <a:headEnd/>
            <a:tailEnd/>
          </a:ln>
        </p:spPr>
      </p:pic>
      <p:pic>
        <p:nvPicPr>
          <p:cNvPr id="86021" name="Picture 4" descr="http://www.history.com/images/media/slideshow/morelos-mexico/morelos-farmer.jpg">
            <a:hlinkClick r:id="rId3"/>
          </p:cNvPr>
          <p:cNvPicPr>
            <a:picLocks noChangeAspect="1" noChangeArrowheads="1"/>
          </p:cNvPicPr>
          <p:nvPr/>
        </p:nvPicPr>
        <p:blipFill>
          <a:blip r:embed="rId4"/>
          <a:srcRect/>
          <a:stretch>
            <a:fillRect/>
          </a:stretch>
        </p:blipFill>
        <p:spPr bwMode="auto">
          <a:xfrm>
            <a:off x="6127750" y="2024063"/>
            <a:ext cx="5762625" cy="39243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131425" cy="1455738"/>
          </a:xfrm>
        </p:spPr>
        <p:txBody>
          <a:bodyPr wrap="square" numCol="1" anchorCtr="0" compatLnSpc="1">
            <a:prstTxWarp prst="textNoShape">
              <a:avLst/>
            </a:prstTxWarp>
          </a:bodyPr>
          <a:lstStyle/>
          <a:p>
            <a:pPr algn="ctr"/>
            <a:r>
              <a:rPr lang="en-US" sz="6600" smtClean="0">
                <a:ln>
                  <a:noFill/>
                </a:ln>
                <a:latin typeface="Britannic Bold" pitchFamily="34" charset="0"/>
              </a:rPr>
              <a:t>FOOD GROWN IN MEXICO</a:t>
            </a:r>
          </a:p>
        </p:txBody>
      </p:sp>
      <p:sp>
        <p:nvSpPr>
          <p:cNvPr id="25604" name="Rectangle 4"/>
          <p:cNvSpPr>
            <a:spLocks noGrp="1"/>
          </p:cNvSpPr>
          <p:nvPr>
            <p:ph type="body" sz="half" idx="4294967295"/>
          </p:nvPr>
        </p:nvSpPr>
        <p:spPr>
          <a:xfrm>
            <a:off x="512763" y="1709738"/>
            <a:ext cx="2901950" cy="3649662"/>
          </a:xfrm>
          <a:noFill/>
        </p:spPr>
        <p:txBody>
          <a:bodyPr anchor="t"/>
          <a:lstStyle/>
          <a:p>
            <a:pPr>
              <a:lnSpc>
                <a:spcPct val="90000"/>
              </a:lnSpc>
            </a:pPr>
            <a:r>
              <a:rPr lang="en-US" sz="2800" smtClean="0">
                <a:latin typeface="Calibri" pitchFamily="34" charset="0"/>
              </a:rPr>
              <a:t>Grains</a:t>
            </a:r>
          </a:p>
          <a:p>
            <a:pPr lvl="1">
              <a:lnSpc>
                <a:spcPct val="90000"/>
              </a:lnSpc>
            </a:pPr>
            <a:r>
              <a:rPr lang="en-US" sz="2400" smtClean="0">
                <a:latin typeface="Calibri" pitchFamily="34" charset="0"/>
              </a:rPr>
              <a:t>Corn</a:t>
            </a:r>
          </a:p>
          <a:p>
            <a:pPr lvl="1">
              <a:lnSpc>
                <a:spcPct val="90000"/>
              </a:lnSpc>
            </a:pPr>
            <a:r>
              <a:rPr lang="en-US" sz="2400" smtClean="0">
                <a:latin typeface="Calibri" pitchFamily="34" charset="0"/>
              </a:rPr>
              <a:t>Wheat</a:t>
            </a:r>
          </a:p>
          <a:p>
            <a:pPr lvl="1">
              <a:lnSpc>
                <a:spcPct val="90000"/>
              </a:lnSpc>
            </a:pPr>
            <a:r>
              <a:rPr lang="en-US" sz="2400" smtClean="0">
                <a:latin typeface="Calibri" pitchFamily="34" charset="0"/>
              </a:rPr>
              <a:t>Rice </a:t>
            </a:r>
          </a:p>
          <a:p>
            <a:pPr lvl="1">
              <a:lnSpc>
                <a:spcPct val="90000"/>
              </a:lnSpc>
            </a:pPr>
            <a:r>
              <a:rPr lang="en-US" sz="2400" smtClean="0">
                <a:latin typeface="Calibri" pitchFamily="34" charset="0"/>
              </a:rPr>
              <a:t>Sorghum</a:t>
            </a:r>
          </a:p>
          <a:p>
            <a:pPr lvl="1">
              <a:lnSpc>
                <a:spcPct val="90000"/>
              </a:lnSpc>
            </a:pPr>
            <a:r>
              <a:rPr lang="en-US" sz="2400" smtClean="0">
                <a:latin typeface="Calibri" pitchFamily="34" charset="0"/>
              </a:rPr>
              <a:t>Beans</a:t>
            </a:r>
          </a:p>
          <a:p>
            <a:pPr>
              <a:lnSpc>
                <a:spcPct val="90000"/>
              </a:lnSpc>
            </a:pPr>
            <a:r>
              <a:rPr lang="en-US" sz="2800" smtClean="0">
                <a:latin typeface="Calibri" pitchFamily="34" charset="0"/>
              </a:rPr>
              <a:t>Coffee</a:t>
            </a:r>
          </a:p>
          <a:p>
            <a:pPr>
              <a:lnSpc>
                <a:spcPct val="90000"/>
              </a:lnSpc>
            </a:pPr>
            <a:r>
              <a:rPr lang="en-US" sz="2800" smtClean="0">
                <a:latin typeface="Calibri" pitchFamily="34" charset="0"/>
              </a:rPr>
              <a:t>Sugar Cane</a:t>
            </a:r>
          </a:p>
          <a:p>
            <a:pPr>
              <a:lnSpc>
                <a:spcPct val="90000"/>
              </a:lnSpc>
            </a:pPr>
            <a:r>
              <a:rPr lang="en-US" sz="2800" smtClean="0">
                <a:latin typeface="Calibri" pitchFamily="34" charset="0"/>
              </a:rPr>
              <a:t>Cocoa</a:t>
            </a:r>
          </a:p>
        </p:txBody>
      </p:sp>
      <p:sp>
        <p:nvSpPr>
          <p:cNvPr id="25606" name="Rectangle 6"/>
          <p:cNvSpPr>
            <a:spLocks noGrp="1"/>
          </p:cNvSpPr>
          <p:nvPr>
            <p:ph type="body" sz="half" idx="4294967295"/>
          </p:nvPr>
        </p:nvSpPr>
        <p:spPr>
          <a:xfrm>
            <a:off x="2738438" y="1693863"/>
            <a:ext cx="3522662" cy="3649662"/>
          </a:xfrm>
          <a:noFill/>
        </p:spPr>
        <p:txBody>
          <a:bodyPr anchor="t"/>
          <a:lstStyle/>
          <a:p>
            <a:r>
              <a:rPr lang="en-US" sz="2800" smtClean="0">
                <a:latin typeface="Calibri" pitchFamily="34" charset="0"/>
              </a:rPr>
              <a:t>Fruits</a:t>
            </a:r>
          </a:p>
          <a:p>
            <a:pPr lvl="1"/>
            <a:r>
              <a:rPr lang="en-US" sz="2400" smtClean="0">
                <a:latin typeface="Calibri" pitchFamily="34" charset="0"/>
              </a:rPr>
              <a:t>Bananas</a:t>
            </a:r>
          </a:p>
          <a:p>
            <a:pPr lvl="1"/>
            <a:r>
              <a:rPr lang="en-US" sz="2400" smtClean="0">
                <a:latin typeface="Calibri" pitchFamily="34" charset="0"/>
              </a:rPr>
              <a:t>Oranges</a:t>
            </a:r>
          </a:p>
          <a:p>
            <a:pPr lvl="1"/>
            <a:r>
              <a:rPr lang="en-US" sz="2400" smtClean="0">
                <a:latin typeface="Calibri" pitchFamily="34" charset="0"/>
              </a:rPr>
              <a:t>Lemons</a:t>
            </a:r>
          </a:p>
          <a:p>
            <a:pPr lvl="1"/>
            <a:r>
              <a:rPr lang="en-US" sz="2400" smtClean="0">
                <a:latin typeface="Calibri" pitchFamily="34" charset="0"/>
              </a:rPr>
              <a:t>Limes</a:t>
            </a:r>
          </a:p>
          <a:p>
            <a:pPr lvl="1"/>
            <a:r>
              <a:rPr lang="en-US" sz="2400" smtClean="0">
                <a:latin typeface="Calibri" pitchFamily="34" charset="0"/>
              </a:rPr>
              <a:t>Mangos</a:t>
            </a:r>
          </a:p>
          <a:p>
            <a:pPr lvl="1"/>
            <a:r>
              <a:rPr lang="en-US" sz="2400" smtClean="0">
                <a:latin typeface="Calibri" pitchFamily="34" charset="0"/>
              </a:rPr>
              <a:t>Other tropical fruits</a:t>
            </a:r>
          </a:p>
        </p:txBody>
      </p:sp>
      <p:sp>
        <p:nvSpPr>
          <p:cNvPr id="25608" name="AutoShape 8" descr="2Q=="/>
          <p:cNvSpPr>
            <a:spLocks noChangeAspect="1" noChangeArrowheads="1"/>
          </p:cNvSpPr>
          <p:nvPr/>
        </p:nvSpPr>
        <p:spPr bwMode="auto">
          <a:xfrm>
            <a:off x="5943600" y="3276600"/>
            <a:ext cx="304800" cy="304800"/>
          </a:xfrm>
          <a:prstGeom prst="rect">
            <a:avLst/>
          </a:prstGeom>
          <a:noFill/>
        </p:spPr>
        <p:txBody>
          <a:bodyPr/>
          <a:lstStyle/>
          <a:p>
            <a:endParaRPr lang="en-US"/>
          </a:p>
        </p:txBody>
      </p:sp>
      <p:sp>
        <p:nvSpPr>
          <p:cNvPr id="25610" name="AutoShape 10" descr="Z"/>
          <p:cNvSpPr>
            <a:spLocks noChangeAspect="1" noChangeArrowheads="1"/>
          </p:cNvSpPr>
          <p:nvPr/>
        </p:nvSpPr>
        <p:spPr bwMode="auto">
          <a:xfrm>
            <a:off x="5943600" y="3276600"/>
            <a:ext cx="304800" cy="304800"/>
          </a:xfrm>
          <a:prstGeom prst="rect">
            <a:avLst/>
          </a:prstGeom>
          <a:noFill/>
        </p:spPr>
        <p:txBody>
          <a:bodyPr/>
          <a:lstStyle/>
          <a:p>
            <a:endParaRPr lang="en-US"/>
          </a:p>
        </p:txBody>
      </p:sp>
      <p:sp>
        <p:nvSpPr>
          <p:cNvPr id="25612" name="AutoShape 12" descr="Z"/>
          <p:cNvSpPr>
            <a:spLocks noChangeAspect="1" noChangeArrowheads="1"/>
          </p:cNvSpPr>
          <p:nvPr/>
        </p:nvSpPr>
        <p:spPr bwMode="auto">
          <a:xfrm>
            <a:off x="5943600" y="3276600"/>
            <a:ext cx="304800" cy="304800"/>
          </a:xfrm>
          <a:prstGeom prst="rect">
            <a:avLst/>
          </a:prstGeom>
          <a:noFill/>
        </p:spPr>
        <p:txBody>
          <a:bodyPr/>
          <a:lstStyle/>
          <a:p>
            <a:endParaRPr lang="en-US"/>
          </a:p>
        </p:txBody>
      </p:sp>
      <p:pic>
        <p:nvPicPr>
          <p:cNvPr id="25614" name="Picture 14" descr="SorghumHeads"/>
          <p:cNvPicPr>
            <a:picLocks noChangeAspect="1" noChangeArrowheads="1"/>
          </p:cNvPicPr>
          <p:nvPr/>
        </p:nvPicPr>
        <p:blipFill>
          <a:blip r:embed="rId2"/>
          <a:srcRect/>
          <a:stretch>
            <a:fillRect/>
          </a:stretch>
        </p:blipFill>
        <p:spPr bwMode="auto">
          <a:xfrm>
            <a:off x="6680200" y="1382713"/>
            <a:ext cx="3455988" cy="2592387"/>
          </a:xfrm>
          <a:prstGeom prst="rect">
            <a:avLst/>
          </a:prstGeom>
          <a:noFill/>
        </p:spPr>
      </p:pic>
      <p:pic>
        <p:nvPicPr>
          <p:cNvPr id="25616" name="Picture 16" descr="istock_sugarcane1"/>
          <p:cNvPicPr>
            <a:picLocks noChangeAspect="1" noChangeArrowheads="1"/>
          </p:cNvPicPr>
          <p:nvPr/>
        </p:nvPicPr>
        <p:blipFill>
          <a:blip r:embed="rId3"/>
          <a:srcRect/>
          <a:stretch>
            <a:fillRect/>
          </a:stretch>
        </p:blipFill>
        <p:spPr bwMode="auto">
          <a:xfrm>
            <a:off x="6462713" y="4016375"/>
            <a:ext cx="3835400" cy="25654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bwMode="auto">
          <a:xfrm>
            <a:off x="876300" y="609600"/>
            <a:ext cx="4868863" cy="1455738"/>
          </a:xfrm>
          <a:noFill/>
        </p:spPr>
        <p:txBody>
          <a:bodyPr wrap="square" numCol="1" anchorCtr="0" compatLnSpc="1">
            <a:prstTxWarp prst="textNoShape">
              <a:avLst/>
            </a:prstTxWarp>
          </a:bodyPr>
          <a:lstStyle/>
          <a:p>
            <a:r>
              <a:rPr lang="en-US" sz="6600" cap="none" smtClean="0">
                <a:ln>
                  <a:noFill/>
                </a:ln>
                <a:latin typeface="Britannic Bold" pitchFamily="34" charset="0"/>
              </a:rPr>
              <a:t>Land Use</a:t>
            </a:r>
          </a:p>
        </p:txBody>
      </p:sp>
      <p:sp>
        <p:nvSpPr>
          <p:cNvPr id="87043" name="Content Placeholder 2"/>
          <p:cNvSpPr>
            <a:spLocks noGrp="1"/>
          </p:cNvSpPr>
          <p:nvPr>
            <p:ph sz="half" idx="4294967295"/>
          </p:nvPr>
        </p:nvSpPr>
        <p:spPr>
          <a:xfrm>
            <a:off x="685800" y="2141538"/>
            <a:ext cx="4992688" cy="3649662"/>
          </a:xfrm>
        </p:spPr>
        <p:txBody>
          <a:bodyPr anchor="t"/>
          <a:lstStyle/>
          <a:p>
            <a:pPr marL="228600" indent="-228600" defTabSz="914400"/>
            <a:r>
              <a:rPr lang="en-US" sz="2400" smtClean="0">
                <a:latin typeface="Calibri" pitchFamily="34" charset="0"/>
              </a:rPr>
              <a:t>Mexico has 1/10 to 1/8 of the countries total area planted annually. </a:t>
            </a:r>
          </a:p>
          <a:p>
            <a:pPr marL="228600" indent="-228600" defTabSz="914400"/>
            <a:r>
              <a:rPr lang="en-US" sz="2400" smtClean="0">
                <a:latin typeface="Calibri" pitchFamily="34" charset="0"/>
              </a:rPr>
              <a:t>They grow tropical fruits and veggies that require a lot of sun. Appropriate for this region because Mexico is always hot and is down in the tropic of cancer where it’s warmer.</a:t>
            </a:r>
          </a:p>
          <a:p>
            <a:pPr marL="228600" indent="-228600" defTabSz="914400"/>
            <a:endParaRPr lang="en-US" sz="2800" smtClean="0">
              <a:latin typeface="Calibri" pitchFamily="34" charset="0"/>
            </a:endParaRPr>
          </a:p>
        </p:txBody>
      </p:sp>
      <p:pic>
        <p:nvPicPr>
          <p:cNvPr id="87044" name="Picture 2" descr="http://www.american-development.com/wp-content/uploads/2014/03/Organic-farming-Mexico.jpg"/>
          <p:cNvPicPr>
            <a:picLocks noChangeAspect="1" noChangeArrowheads="1"/>
          </p:cNvPicPr>
          <p:nvPr/>
        </p:nvPicPr>
        <p:blipFill>
          <a:blip r:embed="rId2"/>
          <a:srcRect/>
          <a:stretch>
            <a:fillRect/>
          </a:stretch>
        </p:blipFill>
        <p:spPr bwMode="auto">
          <a:xfrm>
            <a:off x="5708650" y="1504950"/>
            <a:ext cx="6035675" cy="45275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13" y="609600"/>
            <a:ext cx="10131425" cy="1455738"/>
          </a:xfrm>
        </p:spPr>
        <p:txBody>
          <a:bodyPr wrap="square" numCol="1" anchorCtr="0" compatLnSpc="1">
            <a:prstTxWarp prst="textNoShape">
              <a:avLst/>
            </a:prstTxWarp>
          </a:bodyPr>
          <a:lstStyle/>
          <a:p>
            <a:pPr algn="ctr"/>
            <a:r>
              <a:rPr lang="en-US" sz="6600" smtClean="0">
                <a:ln>
                  <a:noFill/>
                </a:ln>
                <a:latin typeface="Britannic Bold" pitchFamily="34" charset="0"/>
              </a:rPr>
              <a:t>MEAL PATTERNS</a:t>
            </a:r>
          </a:p>
        </p:txBody>
      </p:sp>
      <p:sp>
        <p:nvSpPr>
          <p:cNvPr id="29702" name="Rectangle 6"/>
          <p:cNvSpPr>
            <a:spLocks noGrp="1"/>
          </p:cNvSpPr>
          <p:nvPr>
            <p:ph type="body" sz="half" idx="4294967295"/>
          </p:nvPr>
        </p:nvSpPr>
        <p:spPr>
          <a:xfrm>
            <a:off x="685800" y="2141538"/>
            <a:ext cx="4989513" cy="3649662"/>
          </a:xfrm>
          <a:noFill/>
        </p:spPr>
        <p:txBody>
          <a:bodyPr anchor="t"/>
          <a:lstStyle/>
          <a:p>
            <a:r>
              <a:rPr lang="en-US" sz="2400" smtClean="0">
                <a:latin typeface="Calibri" pitchFamily="34" charset="0"/>
              </a:rPr>
              <a:t>In the US, we eat around our work schedule, while Mexicans work around their eating schedule. Not only are their eating patterns different, but their diet as well is also unique. Mexicans generally eat a traditional diet consisting of healthy foods, rich in taste.</a:t>
            </a:r>
          </a:p>
        </p:txBody>
      </p:sp>
      <p:pic>
        <p:nvPicPr>
          <p:cNvPr id="29706" name="Picture 10" descr="mexicanfood">
            <a:hlinkClick r:id="rId2"/>
          </p:cNvPr>
          <p:cNvPicPr>
            <a:picLocks noChangeAspect="1" noChangeArrowheads="1"/>
          </p:cNvPicPr>
          <p:nvPr/>
        </p:nvPicPr>
        <p:blipFill>
          <a:blip r:embed="rId3"/>
          <a:srcRect/>
          <a:stretch>
            <a:fillRect/>
          </a:stretch>
        </p:blipFill>
        <p:spPr bwMode="auto">
          <a:xfrm>
            <a:off x="5872163" y="2374900"/>
            <a:ext cx="4714875" cy="28098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10131425" cy="762000"/>
          </a:xfrm>
        </p:spPr>
        <p:txBody>
          <a:bodyPr wrap="square" numCol="1" anchorCtr="0" compatLnSpc="1">
            <a:prstTxWarp prst="textNoShape">
              <a:avLst/>
            </a:prstTxWarp>
          </a:bodyPr>
          <a:lstStyle/>
          <a:p>
            <a:pPr algn="ctr"/>
            <a:r>
              <a:rPr lang="en-US" sz="6000" smtClean="0">
                <a:ln>
                  <a:noFill/>
                </a:ln>
                <a:latin typeface="Britannic Bold" pitchFamily="34" charset="0"/>
              </a:rPr>
              <a:t>BREAKFAST</a:t>
            </a:r>
          </a:p>
        </p:txBody>
      </p:sp>
      <p:sp>
        <p:nvSpPr>
          <p:cNvPr id="3" name="Content Placeholder 2"/>
          <p:cNvSpPr>
            <a:spLocks noGrp="1"/>
          </p:cNvSpPr>
          <p:nvPr>
            <p:ph idx="1"/>
          </p:nvPr>
        </p:nvSpPr>
        <p:spPr>
          <a:xfrm>
            <a:off x="685800" y="1906588"/>
            <a:ext cx="10131425" cy="4419600"/>
          </a:xfrm>
        </p:spPr>
        <p:txBody>
          <a:bodyPr rtlCol="0" anchor="t">
            <a:normAutofit lnSpcReduction="10000"/>
          </a:bodyPr>
          <a:lstStyle/>
          <a:p>
            <a:pPr marL="285750" indent="-285750" fontAlgn="auto">
              <a:spcBef>
                <a:spcPts val="0"/>
              </a:spcBef>
              <a:buFont typeface="Arial"/>
              <a:buChar char="•"/>
              <a:defRPr/>
            </a:pPr>
            <a:r>
              <a:rPr lang="en-US" sz="2800" dirty="0" smtClean="0">
                <a:latin typeface="Candara" panose="020E0502030303020204" pitchFamily="34" charset="0"/>
              </a:rPr>
              <a:t>Breakfast between 7:00am and 10:00 am</a:t>
            </a:r>
          </a:p>
          <a:p>
            <a:pPr marL="285750" indent="-285750" fontAlgn="auto">
              <a:spcBef>
                <a:spcPts val="0"/>
              </a:spcBef>
              <a:buFont typeface="Arial"/>
              <a:buChar char="•"/>
              <a:defRPr/>
            </a:pPr>
            <a:r>
              <a:rPr lang="en-US" sz="2800" dirty="0" smtClean="0">
                <a:latin typeface="Candara" panose="020E0502030303020204" pitchFamily="34" charset="0"/>
              </a:rPr>
              <a:t>Breakfast in Mexico can range from a simple cup of coffee to a huge spread featuring “huevos rancheros” (corn tortillas filled with fried eggs and a sauce of chili, tomato and onion.</a:t>
            </a:r>
          </a:p>
          <a:p>
            <a:pPr marL="742950" lvl="1" indent="-285750" fontAlgn="auto">
              <a:spcBef>
                <a:spcPts val="0"/>
              </a:spcBef>
              <a:buFont typeface="Arial"/>
              <a:buChar char="•"/>
              <a:defRPr/>
            </a:pPr>
            <a:r>
              <a:rPr lang="en-US" sz="2600" dirty="0" smtClean="0">
                <a:solidFill>
                  <a:schemeClr val="tx1"/>
                </a:solidFill>
                <a:latin typeface="Candara" panose="020E0502030303020204" pitchFamily="34" charset="0"/>
              </a:rPr>
              <a:t>Sweet breads</a:t>
            </a:r>
          </a:p>
          <a:p>
            <a:pPr marL="742950" lvl="1" indent="-285750" fontAlgn="auto">
              <a:spcBef>
                <a:spcPts val="0"/>
              </a:spcBef>
              <a:buFont typeface="Arial"/>
              <a:buChar char="•"/>
              <a:defRPr/>
            </a:pPr>
            <a:r>
              <a:rPr lang="en-US" sz="2600" dirty="0" smtClean="0">
                <a:solidFill>
                  <a:schemeClr val="tx1"/>
                </a:solidFill>
                <a:latin typeface="Candara" panose="020E0502030303020204" pitchFamily="34" charset="0"/>
              </a:rPr>
              <a:t>Tropical Fruits</a:t>
            </a:r>
          </a:p>
          <a:p>
            <a:pPr marL="742950" lvl="1" indent="-285750" fontAlgn="auto">
              <a:spcBef>
                <a:spcPts val="0"/>
              </a:spcBef>
              <a:buFont typeface="Arial"/>
              <a:buChar char="•"/>
              <a:defRPr/>
            </a:pPr>
            <a:r>
              <a:rPr lang="en-US" sz="2600" dirty="0" smtClean="0">
                <a:solidFill>
                  <a:schemeClr val="tx1"/>
                </a:solidFill>
                <a:latin typeface="Candara" panose="020E0502030303020204" pitchFamily="34" charset="0"/>
              </a:rPr>
              <a:t>Toast</a:t>
            </a:r>
          </a:p>
          <a:p>
            <a:pPr marL="742950" lvl="1" indent="-285750" fontAlgn="auto">
              <a:spcBef>
                <a:spcPts val="0"/>
              </a:spcBef>
              <a:buFont typeface="Arial"/>
              <a:buChar char="•"/>
              <a:defRPr/>
            </a:pPr>
            <a:r>
              <a:rPr lang="en-US" sz="2600" dirty="0" smtClean="0">
                <a:solidFill>
                  <a:schemeClr val="tx1"/>
                </a:solidFill>
                <a:latin typeface="Candara" panose="020E0502030303020204" pitchFamily="34" charset="0"/>
              </a:rPr>
              <a:t>Granola</a:t>
            </a:r>
          </a:p>
          <a:p>
            <a:pPr marL="742950" lvl="1" indent="-285750" fontAlgn="auto">
              <a:spcBef>
                <a:spcPts val="0"/>
              </a:spcBef>
              <a:buFont typeface="Arial"/>
              <a:buChar char="•"/>
              <a:defRPr/>
            </a:pPr>
            <a:r>
              <a:rPr lang="en-US" sz="2600" dirty="0" smtClean="0">
                <a:solidFill>
                  <a:schemeClr val="tx1"/>
                </a:solidFill>
                <a:latin typeface="Candara" panose="020E0502030303020204" pitchFamily="34" charset="0"/>
              </a:rPr>
              <a:t>Yogurt</a:t>
            </a:r>
            <a:endParaRPr lang="en-US" sz="2600" dirty="0">
              <a:solidFill>
                <a:schemeClr val="tx1"/>
              </a:solidFill>
              <a:latin typeface="Candara" panose="020E0502030303020204" pitchFamily="34" charset="0"/>
            </a:endParaRPr>
          </a:p>
        </p:txBody>
      </p:sp>
      <p:pic>
        <p:nvPicPr>
          <p:cNvPr id="28676" name="Picture 4" descr="tropical-fruits%20main%20image_1"/>
          <p:cNvPicPr>
            <a:picLocks noChangeAspect="1" noChangeArrowheads="1"/>
          </p:cNvPicPr>
          <p:nvPr/>
        </p:nvPicPr>
        <p:blipFill>
          <a:blip r:embed="rId2"/>
          <a:srcRect/>
          <a:stretch>
            <a:fillRect/>
          </a:stretch>
        </p:blipFill>
        <p:spPr bwMode="auto">
          <a:xfrm>
            <a:off x="7739063" y="3719513"/>
            <a:ext cx="3424237" cy="2919412"/>
          </a:xfrm>
          <a:prstGeom prst="rect">
            <a:avLst/>
          </a:prstGeom>
          <a:noFill/>
        </p:spPr>
      </p:pic>
      <p:pic>
        <p:nvPicPr>
          <p:cNvPr id="28678" name="Picture 6" descr="HuevosRancheros-web"/>
          <p:cNvPicPr>
            <a:picLocks noChangeAspect="1" noChangeArrowheads="1"/>
          </p:cNvPicPr>
          <p:nvPr/>
        </p:nvPicPr>
        <p:blipFill>
          <a:blip r:embed="rId3"/>
          <a:srcRect/>
          <a:stretch>
            <a:fillRect/>
          </a:stretch>
        </p:blipFill>
        <p:spPr bwMode="auto">
          <a:xfrm>
            <a:off x="3797300" y="3759200"/>
            <a:ext cx="3738563" cy="277018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10131425" cy="1455738"/>
          </a:xfrm>
        </p:spPr>
        <p:txBody>
          <a:bodyPr wrap="square" numCol="1" anchorCtr="0" compatLnSpc="1">
            <a:prstTxWarp prst="textNoShape">
              <a:avLst/>
            </a:prstTxWarp>
          </a:bodyPr>
          <a:lstStyle/>
          <a:p>
            <a:pPr algn="ctr"/>
            <a:r>
              <a:rPr lang="en-US" sz="7200" smtClean="0">
                <a:ln>
                  <a:noFill/>
                </a:ln>
                <a:latin typeface="Britannic Bold" pitchFamily="34" charset="0"/>
              </a:rPr>
              <a:t>LA COMIDA (LUNCH)</a:t>
            </a:r>
          </a:p>
        </p:txBody>
      </p:sp>
      <p:sp>
        <p:nvSpPr>
          <p:cNvPr id="30724" name="Rectangle 4"/>
          <p:cNvSpPr>
            <a:spLocks noGrp="1"/>
          </p:cNvSpPr>
          <p:nvPr>
            <p:ph type="body" sz="half" idx="4294967295"/>
          </p:nvPr>
        </p:nvSpPr>
        <p:spPr>
          <a:xfrm>
            <a:off x="6069013" y="2106613"/>
            <a:ext cx="4989512" cy="3649662"/>
          </a:xfrm>
          <a:noFill/>
        </p:spPr>
        <p:txBody>
          <a:bodyPr anchor="t"/>
          <a:lstStyle/>
          <a:p>
            <a:r>
              <a:rPr lang="en-US" sz="2800" smtClean="0">
                <a:latin typeface="Calibri" pitchFamily="34" charset="0"/>
              </a:rPr>
              <a:t>Between 1:30pm and 4:00pm</a:t>
            </a:r>
          </a:p>
          <a:p>
            <a:r>
              <a:rPr lang="en-US" sz="2800" smtClean="0">
                <a:latin typeface="Calibri" pitchFamily="34" charset="0"/>
              </a:rPr>
              <a:t>Lunch is the main meal of the day</a:t>
            </a:r>
          </a:p>
          <a:p>
            <a:r>
              <a:rPr lang="en-US" sz="2800" smtClean="0">
                <a:latin typeface="Calibri" pitchFamily="34" charset="0"/>
              </a:rPr>
              <a:t>Lunch consists of an appetizer, a soup or salad and the main course: seafood, meat or poultry, rice and beans and hot tortillas.</a:t>
            </a:r>
          </a:p>
        </p:txBody>
      </p:sp>
      <p:pic>
        <p:nvPicPr>
          <p:cNvPr id="30728" name="Picture 8" descr="File:Tortillas de maiz blanco (México) 01.jpg">
            <a:hlinkClick r:id="rId2"/>
          </p:cNvPr>
          <p:cNvPicPr>
            <a:picLocks noChangeAspect="1" noChangeArrowheads="1"/>
          </p:cNvPicPr>
          <p:nvPr/>
        </p:nvPicPr>
        <p:blipFill>
          <a:blip r:embed="rId3"/>
          <a:srcRect/>
          <a:stretch>
            <a:fillRect/>
          </a:stretch>
        </p:blipFill>
        <p:spPr bwMode="auto">
          <a:xfrm>
            <a:off x="396875" y="2155825"/>
            <a:ext cx="5256213" cy="348297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bwMode="auto">
          <a:noFill/>
        </p:spPr>
        <p:txBody>
          <a:bodyPr wrap="square" numCol="1" anchorCtr="0" compatLnSpc="1">
            <a:prstTxWarp prst="textNoShape">
              <a:avLst/>
            </a:prstTxWarp>
          </a:bodyPr>
          <a:lstStyle/>
          <a:p>
            <a:r>
              <a:rPr lang="en-US" sz="6600" cap="none" smtClean="0">
                <a:ln>
                  <a:noFill/>
                </a:ln>
                <a:latin typeface="Britannic Bold" pitchFamily="34" charset="0"/>
              </a:rPr>
              <a:t>La Cena (Dinner)</a:t>
            </a:r>
          </a:p>
        </p:txBody>
      </p:sp>
      <p:sp>
        <p:nvSpPr>
          <p:cNvPr id="68611" name="Rectangle 3"/>
          <p:cNvSpPr>
            <a:spLocks noGrp="1"/>
          </p:cNvSpPr>
          <p:nvPr>
            <p:ph type="body" idx="4294967295"/>
          </p:nvPr>
        </p:nvSpPr>
        <p:spPr>
          <a:xfrm>
            <a:off x="669925" y="2520950"/>
            <a:ext cx="5335588" cy="2994025"/>
          </a:xfrm>
          <a:noFill/>
        </p:spPr>
        <p:txBody>
          <a:bodyPr anchor="t"/>
          <a:lstStyle/>
          <a:p>
            <a:r>
              <a:rPr lang="en-US" sz="2800" smtClean="0">
                <a:latin typeface="Calibri" pitchFamily="34" charset="0"/>
              </a:rPr>
              <a:t>Between 8:00pm and 9:00pm</a:t>
            </a:r>
          </a:p>
          <a:p>
            <a:r>
              <a:rPr lang="en-US" sz="2800" smtClean="0">
                <a:latin typeface="Calibri" pitchFamily="34" charset="0"/>
              </a:rPr>
              <a:t>Lighter meal of the day</a:t>
            </a:r>
          </a:p>
          <a:p>
            <a:r>
              <a:rPr lang="en-US" sz="2800" smtClean="0">
                <a:latin typeface="Calibri" pitchFamily="34" charset="0"/>
              </a:rPr>
              <a:t>Often consists of soup, tacos, enchiladas, or quesadillas</a:t>
            </a:r>
          </a:p>
        </p:txBody>
      </p:sp>
      <p:pic>
        <p:nvPicPr>
          <p:cNvPr id="68612" name="Picture 4" descr="File:Enchilada Rice Beans.jpg">
            <a:hlinkClick r:id="rId2"/>
          </p:cNvPr>
          <p:cNvPicPr>
            <a:picLocks noChangeAspect="1" noChangeArrowheads="1"/>
          </p:cNvPicPr>
          <p:nvPr/>
        </p:nvPicPr>
        <p:blipFill>
          <a:blip r:embed="rId3"/>
          <a:srcRect/>
          <a:stretch>
            <a:fillRect/>
          </a:stretch>
        </p:blipFill>
        <p:spPr bwMode="auto">
          <a:xfrm>
            <a:off x="7599363" y="466725"/>
            <a:ext cx="4135437" cy="3101975"/>
          </a:xfrm>
          <a:prstGeom prst="rect">
            <a:avLst/>
          </a:prstGeom>
          <a:noFill/>
        </p:spPr>
      </p:pic>
      <p:pic>
        <p:nvPicPr>
          <p:cNvPr id="68613" name="Picture 5" descr="Chicken-Quesadilla"/>
          <p:cNvPicPr>
            <a:picLocks noChangeAspect="1" noChangeArrowheads="1"/>
          </p:cNvPicPr>
          <p:nvPr/>
        </p:nvPicPr>
        <p:blipFill>
          <a:blip r:embed="rId4"/>
          <a:srcRect/>
          <a:stretch>
            <a:fillRect/>
          </a:stretch>
        </p:blipFill>
        <p:spPr bwMode="auto">
          <a:xfrm>
            <a:off x="5486400" y="3979863"/>
            <a:ext cx="5740400" cy="2878137"/>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idx="4294967295"/>
          </p:nvPr>
        </p:nvSpPr>
        <p:spPr bwMode="auto">
          <a:xfrm>
            <a:off x="685800" y="247650"/>
            <a:ext cx="10131425" cy="1455738"/>
          </a:xfrm>
          <a:noFill/>
        </p:spPr>
        <p:txBody>
          <a:bodyPr wrap="square" numCol="1" anchorCtr="0" compatLnSpc="1">
            <a:prstTxWarp prst="textNoShape">
              <a:avLst/>
            </a:prstTxWarp>
          </a:bodyPr>
          <a:lstStyle/>
          <a:p>
            <a:pPr algn="ctr"/>
            <a:r>
              <a:rPr lang="en-US" sz="6600" cap="none" smtClean="0">
                <a:ln>
                  <a:noFill/>
                </a:ln>
                <a:latin typeface="Britannic Bold" pitchFamily="34" charset="0"/>
              </a:rPr>
              <a:t>Chipotle</a:t>
            </a:r>
          </a:p>
        </p:txBody>
      </p:sp>
      <p:pic>
        <p:nvPicPr>
          <p:cNvPr id="101381" name="Picture 5" descr="Chipotle-sofritas-tofu-burrito_075242"/>
          <p:cNvPicPr>
            <a:picLocks noChangeAspect="1" noChangeArrowheads="1"/>
          </p:cNvPicPr>
          <p:nvPr/>
        </p:nvPicPr>
        <p:blipFill>
          <a:blip r:embed="rId2"/>
          <a:srcRect/>
          <a:stretch>
            <a:fillRect/>
          </a:stretch>
        </p:blipFill>
        <p:spPr bwMode="auto">
          <a:xfrm>
            <a:off x="230188" y="1843088"/>
            <a:ext cx="5735637" cy="4254500"/>
          </a:xfrm>
          <a:prstGeom prst="rect">
            <a:avLst/>
          </a:prstGeom>
          <a:noFill/>
        </p:spPr>
      </p:pic>
      <p:pic>
        <p:nvPicPr>
          <p:cNvPr id="101383" name="Picture 7" descr="chipotle"/>
          <p:cNvPicPr>
            <a:picLocks noChangeAspect="1" noChangeArrowheads="1"/>
          </p:cNvPicPr>
          <p:nvPr/>
        </p:nvPicPr>
        <p:blipFill>
          <a:blip r:embed="rId3"/>
          <a:srcRect/>
          <a:stretch>
            <a:fillRect/>
          </a:stretch>
        </p:blipFill>
        <p:spPr bwMode="auto">
          <a:xfrm>
            <a:off x="6111875" y="1873250"/>
            <a:ext cx="5819775" cy="421957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150" y="0"/>
            <a:ext cx="6232525" cy="1455738"/>
          </a:xfrm>
        </p:spPr>
        <p:txBody>
          <a:bodyPr wrap="square" numCol="1" anchorCtr="0" compatLnSpc="1">
            <a:prstTxWarp prst="textNoShape">
              <a:avLst/>
            </a:prstTxWarp>
          </a:bodyPr>
          <a:lstStyle/>
          <a:p>
            <a:pPr algn="ctr"/>
            <a:r>
              <a:rPr lang="en-US" sz="7200" smtClean="0">
                <a:ln>
                  <a:noFill/>
                </a:ln>
                <a:latin typeface="Britannic Bold" pitchFamily="34" charset="0"/>
              </a:rPr>
              <a:t>MEXICO</a:t>
            </a:r>
          </a:p>
        </p:txBody>
      </p:sp>
      <p:pic>
        <p:nvPicPr>
          <p:cNvPr id="20482" name="Content Placeholder 5"/>
          <p:cNvPicPr>
            <a:picLocks noGrp="1" noChangeAspect="1"/>
          </p:cNvPicPr>
          <p:nvPr>
            <p:ph idx="1"/>
          </p:nvPr>
        </p:nvPicPr>
        <p:blipFill>
          <a:blip r:embed="rId2"/>
          <a:srcRect/>
          <a:stretch>
            <a:fillRect/>
          </a:stretch>
        </p:blipFill>
        <p:spPr>
          <a:xfrm>
            <a:off x="2293938" y="1301750"/>
            <a:ext cx="6972300" cy="5240338"/>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algn="ctr"/>
            <a:r>
              <a:rPr lang="en-US" sz="6600" cap="none" smtClean="0">
                <a:ln>
                  <a:noFill/>
                </a:ln>
                <a:latin typeface="Britannic Bold" pitchFamily="34" charset="0"/>
              </a:rPr>
              <a:t>Mexican Family:</a:t>
            </a:r>
          </a:p>
        </p:txBody>
      </p:sp>
      <p:sp>
        <p:nvSpPr>
          <p:cNvPr id="88067" name="Content Placeholder 2"/>
          <p:cNvSpPr>
            <a:spLocks noGrp="1"/>
          </p:cNvSpPr>
          <p:nvPr>
            <p:ph sz="half" idx="4294967295"/>
          </p:nvPr>
        </p:nvSpPr>
        <p:spPr>
          <a:xfrm>
            <a:off x="685800" y="2159000"/>
            <a:ext cx="4992688" cy="3649663"/>
          </a:xfrm>
        </p:spPr>
        <p:txBody>
          <a:bodyPr anchor="t"/>
          <a:lstStyle/>
          <a:p>
            <a:pPr marL="228600" indent="-228600" defTabSz="914400"/>
            <a:r>
              <a:rPr lang="en-US" sz="2400" smtClean="0">
                <a:latin typeface="Calibri" pitchFamily="34" charset="0"/>
              </a:rPr>
              <a:t>The culture of Mexican families has a strong foundation in unity. Mexico's divorce rate is one of the lowest in the world and generations of families typically live in the same neighborhood or in the same house, which reflects the dedication to supporting family members and displaying loyalty no matter what happens.</a:t>
            </a:r>
          </a:p>
        </p:txBody>
      </p:sp>
      <p:pic>
        <p:nvPicPr>
          <p:cNvPr id="88069" name="Picture 2" descr="http://cf.ltkcdn.net/Family/images/std/139444-425x282-Mexican-Family-Culture.jpg">
            <a:hlinkClick r:id="rId2"/>
          </p:cNvPr>
          <p:cNvPicPr>
            <a:picLocks noChangeAspect="1" noChangeArrowheads="1"/>
          </p:cNvPicPr>
          <p:nvPr/>
        </p:nvPicPr>
        <p:blipFill>
          <a:blip r:embed="rId3"/>
          <a:srcRect/>
          <a:stretch>
            <a:fillRect/>
          </a:stretch>
        </p:blipFill>
        <p:spPr bwMode="auto">
          <a:xfrm>
            <a:off x="5943600" y="2089150"/>
            <a:ext cx="5824538" cy="386556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algn="ctr"/>
            <a:r>
              <a:rPr lang="en-US" sz="6600" cap="none" smtClean="0">
                <a:ln>
                  <a:noFill/>
                </a:ln>
                <a:latin typeface="Britannic Bold" pitchFamily="34" charset="0"/>
              </a:rPr>
              <a:t>Typical Day In Mexico:</a:t>
            </a:r>
          </a:p>
        </p:txBody>
      </p:sp>
      <p:sp>
        <p:nvSpPr>
          <p:cNvPr id="89091" name="Content Placeholder 2"/>
          <p:cNvSpPr>
            <a:spLocks noGrp="1"/>
          </p:cNvSpPr>
          <p:nvPr>
            <p:ph sz="half" idx="4294967295"/>
          </p:nvPr>
        </p:nvSpPr>
        <p:spPr>
          <a:xfrm>
            <a:off x="685800" y="2141538"/>
            <a:ext cx="4992688" cy="3649662"/>
          </a:xfrm>
        </p:spPr>
        <p:txBody>
          <a:bodyPr anchor="t"/>
          <a:lstStyle/>
          <a:p>
            <a:pPr marL="228600" indent="-228600" defTabSz="914400">
              <a:buFont typeface="Arial" charset="0"/>
              <a:buNone/>
            </a:pPr>
            <a:r>
              <a:rPr lang="en-US" sz="3200" u="sng" smtClean="0">
                <a:latin typeface="Calibri" pitchFamily="34" charset="0"/>
              </a:rPr>
              <a:t>Kids-</a:t>
            </a:r>
          </a:p>
          <a:p>
            <a:pPr marL="228600" indent="-228600" defTabSz="914400">
              <a:buFont typeface="Arial" charset="0"/>
              <a:buNone/>
            </a:pPr>
            <a:r>
              <a:rPr lang="en-US" sz="2400" smtClean="0">
                <a:latin typeface="Calibri" pitchFamily="34" charset="0"/>
              </a:rPr>
              <a:t>Kids start their day off with breakfast and then go off to school. At noon the kids go home to have lunch with their family, then back to school. After school the kids go to their after school activities like sports. After activities they go home to have supper with the family.</a:t>
            </a:r>
          </a:p>
          <a:p>
            <a:pPr marL="228600" indent="-228600" defTabSz="914400"/>
            <a:endParaRPr lang="en-US" sz="2400" smtClean="0">
              <a:latin typeface="Calibri" pitchFamily="34" charset="0"/>
            </a:endParaRPr>
          </a:p>
        </p:txBody>
      </p:sp>
      <p:sp>
        <p:nvSpPr>
          <p:cNvPr id="89092" name="Content Placeholder 3"/>
          <p:cNvSpPr>
            <a:spLocks noGrp="1"/>
          </p:cNvSpPr>
          <p:nvPr>
            <p:ph sz="half" idx="4294967295"/>
          </p:nvPr>
        </p:nvSpPr>
        <p:spPr>
          <a:xfrm>
            <a:off x="5824538" y="2141538"/>
            <a:ext cx="4992687" cy="3649662"/>
          </a:xfrm>
        </p:spPr>
        <p:txBody>
          <a:bodyPr anchor="t"/>
          <a:lstStyle/>
          <a:p>
            <a:pPr marL="228600" indent="-228600" defTabSz="914400"/>
            <a:r>
              <a:rPr lang="en-US" sz="3200" u="sng" smtClean="0">
                <a:latin typeface="Calibri" pitchFamily="34" charset="0"/>
              </a:rPr>
              <a:t>Adults-</a:t>
            </a:r>
          </a:p>
          <a:p>
            <a:pPr marL="228600" indent="-228600" defTabSz="914400">
              <a:buFont typeface="Arial" charset="0"/>
              <a:buNone/>
            </a:pPr>
            <a:r>
              <a:rPr lang="en-US" sz="2400" smtClean="0">
                <a:latin typeface="Calibri" pitchFamily="34" charset="0"/>
              </a:rPr>
              <a:t>Parents start their day off with breakfast with their kids and then go off to work. At noon they go home and have lunch with their family, then back to work. After work they go home to their family go supper.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algn="ctr"/>
            <a:r>
              <a:rPr lang="en-US" sz="6600" cap="none" smtClean="0">
                <a:ln>
                  <a:noFill/>
                </a:ln>
                <a:latin typeface="Britannic Bold" pitchFamily="34" charset="0"/>
              </a:rPr>
              <a:t>Religion:</a:t>
            </a:r>
          </a:p>
        </p:txBody>
      </p:sp>
      <p:sp>
        <p:nvSpPr>
          <p:cNvPr id="3" name="Content Placeholder 2"/>
          <p:cNvSpPr>
            <a:spLocks noGrp="1"/>
          </p:cNvSpPr>
          <p:nvPr>
            <p:ph sz="half" idx="4294967295"/>
          </p:nvPr>
        </p:nvSpPr>
        <p:spPr>
          <a:xfrm>
            <a:off x="703263" y="1503363"/>
            <a:ext cx="4992687" cy="3649662"/>
          </a:xfrm>
        </p:spPr>
        <p:txBody>
          <a:bodyPr anchor="t">
            <a:normAutofit/>
          </a:bodyPr>
          <a:lstStyle/>
          <a:p>
            <a:pPr marL="228600" indent="-228600" defTabSz="914400">
              <a:lnSpc>
                <a:spcPct val="70000"/>
              </a:lnSpc>
            </a:pPr>
            <a:r>
              <a:rPr lang="en-US" sz="2400" smtClean="0">
                <a:latin typeface="Calibri" pitchFamily="34" charset="0"/>
              </a:rPr>
              <a:t>Roman Catholic 76.5%</a:t>
            </a:r>
          </a:p>
          <a:p>
            <a:pPr marL="228600" indent="-228600" defTabSz="914400">
              <a:lnSpc>
                <a:spcPct val="70000"/>
              </a:lnSpc>
            </a:pPr>
            <a:r>
              <a:rPr lang="en-US" sz="2400" smtClean="0">
                <a:latin typeface="Calibri" pitchFamily="34" charset="0"/>
              </a:rPr>
              <a:t>“There is no official religion in Mexico, as the constitution guarantees separation of church and state. However, more than nine-tenths of the population are at least nominally affiliated with </a:t>
            </a:r>
            <a:r>
              <a:rPr lang="en-US" sz="2400" smtClean="0">
                <a:latin typeface="Calibri" pitchFamily="34" charset="0"/>
                <a:hlinkClick r:id="rId2" action="ppaction://hlinkfile"/>
              </a:rPr>
              <a:t>Roman Catholicism</a:t>
            </a:r>
            <a:r>
              <a:rPr lang="en-US" sz="2400" smtClean="0">
                <a:latin typeface="Calibri" pitchFamily="34" charset="0"/>
              </a:rPr>
              <a:t>. The </a:t>
            </a:r>
            <a:r>
              <a:rPr lang="en-US" sz="2400" smtClean="0">
                <a:latin typeface="Calibri" pitchFamily="34" charset="0"/>
                <a:hlinkClick r:id="rId3" action="ppaction://hlinkfile"/>
              </a:rPr>
              <a:t>Basilica of Guadalupe</a:t>
            </a:r>
            <a:r>
              <a:rPr lang="en-US" sz="2400" smtClean="0">
                <a:latin typeface="Calibri" pitchFamily="34" charset="0"/>
              </a:rPr>
              <a:t>, the shrine of </a:t>
            </a:r>
            <a:r>
              <a:rPr lang="en-US" sz="2400" smtClean="0">
                <a:latin typeface="Calibri" pitchFamily="34" charset="0"/>
                <a:hlinkClick r:id="rId4" action="ppaction://hlinkfile"/>
              </a:rPr>
              <a:t>Our Lady of Guadalupe</a:t>
            </a:r>
            <a:r>
              <a:rPr lang="en-US" sz="2400" smtClean="0">
                <a:latin typeface="Calibri" pitchFamily="34" charset="0"/>
              </a:rPr>
              <a:t>, Mexico’s patron saint, is located in Mexico City and is the site of annual pilgrimage for hundreds of thousands of people, many of them peasants. Throughout Mexico are thousands of Catholic churches, convents, pilgrimage sites, and shrines.”</a:t>
            </a:r>
          </a:p>
        </p:txBody>
      </p:sp>
      <p:sp>
        <p:nvSpPr>
          <p:cNvPr id="4" name="Content Placeholder 3"/>
          <p:cNvSpPr>
            <a:spLocks noGrp="1"/>
          </p:cNvSpPr>
          <p:nvPr>
            <p:ph sz="half" idx="4294967295"/>
          </p:nvPr>
        </p:nvSpPr>
        <p:spPr>
          <a:xfrm>
            <a:off x="5824538" y="2141538"/>
            <a:ext cx="4992687" cy="3649662"/>
          </a:xfrm>
        </p:spPr>
        <p:txBody>
          <a:bodyPr anchor="t">
            <a:normAutofit/>
          </a:bodyPr>
          <a:lstStyle/>
          <a:p>
            <a:pPr marL="228600" indent="-228600" defTabSz="914400">
              <a:lnSpc>
                <a:spcPct val="70000"/>
              </a:lnSpc>
            </a:pPr>
            <a:endParaRPr lang="en-US" sz="1600" smtClean="0">
              <a:latin typeface="Calibri" pitchFamily="34" charset="0"/>
            </a:endParaRPr>
          </a:p>
          <a:p>
            <a:pPr marL="228600" indent="-228600" defTabSz="914400">
              <a:lnSpc>
                <a:spcPct val="70000"/>
              </a:lnSpc>
            </a:pPr>
            <a:endParaRPr lang="en-US" sz="1600" smtClean="0">
              <a:latin typeface="Calibri" pitchFamily="34" charset="0"/>
            </a:endParaRPr>
          </a:p>
        </p:txBody>
      </p:sp>
      <p:pic>
        <p:nvPicPr>
          <p:cNvPr id="90119" name="Picture 6" descr="http://thetablet.org/wp-content/uploads/2012/03/Pope_in_sombrero.jpg"/>
          <p:cNvPicPr>
            <a:picLocks noChangeAspect="1" noChangeArrowheads="1"/>
          </p:cNvPicPr>
          <p:nvPr/>
        </p:nvPicPr>
        <p:blipFill>
          <a:blip r:embed="rId5"/>
          <a:srcRect/>
          <a:stretch>
            <a:fillRect/>
          </a:stretch>
        </p:blipFill>
        <p:spPr bwMode="auto">
          <a:xfrm>
            <a:off x="6156325" y="1870075"/>
            <a:ext cx="5476875" cy="36480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algn="ctr"/>
            <a:r>
              <a:rPr lang="en-US" sz="6600" cap="none" smtClean="0">
                <a:ln>
                  <a:noFill/>
                </a:ln>
                <a:latin typeface="Britannic Bold" pitchFamily="34" charset="0"/>
              </a:rPr>
              <a:t>Mexican Holidays:</a:t>
            </a:r>
          </a:p>
        </p:txBody>
      </p:sp>
      <p:pic>
        <p:nvPicPr>
          <p:cNvPr id="91140" name="Picture 2" descr="http://influentialaccess.files.wordpress.com/2012/04/cinco-de-mayo-parade-dancer1.jpg"/>
          <p:cNvPicPr>
            <a:picLocks noChangeAspect="1" noChangeArrowheads="1"/>
          </p:cNvPicPr>
          <p:nvPr/>
        </p:nvPicPr>
        <p:blipFill>
          <a:blip r:embed="rId2"/>
          <a:srcRect/>
          <a:stretch>
            <a:fillRect/>
          </a:stretch>
        </p:blipFill>
        <p:spPr bwMode="auto">
          <a:xfrm>
            <a:off x="274638" y="2203450"/>
            <a:ext cx="5554662" cy="3937000"/>
          </a:xfrm>
          <a:prstGeom prst="rect">
            <a:avLst/>
          </a:prstGeom>
          <a:noFill/>
          <a:ln w="9525">
            <a:noFill/>
            <a:miter lim="800000"/>
            <a:headEnd/>
            <a:tailEnd/>
          </a:ln>
        </p:spPr>
      </p:pic>
      <p:pic>
        <p:nvPicPr>
          <p:cNvPr id="91141" name="Picture 6" descr="http://thumbs.dreamstime.com/z/mexican-skulls-colorful-ceramic-day-dead-18935728.jpg"/>
          <p:cNvPicPr>
            <a:picLocks noChangeAspect="1" noChangeArrowheads="1"/>
          </p:cNvPicPr>
          <p:nvPr/>
        </p:nvPicPr>
        <p:blipFill>
          <a:blip r:embed="rId3"/>
          <a:srcRect/>
          <a:stretch>
            <a:fillRect/>
          </a:stretch>
        </p:blipFill>
        <p:spPr bwMode="auto">
          <a:xfrm>
            <a:off x="6103938" y="2146300"/>
            <a:ext cx="5926137" cy="39560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bwMode="auto">
          <a:noFill/>
        </p:spPr>
        <p:txBody>
          <a:bodyPr wrap="square" numCol="1" anchorCtr="0" compatLnSpc="1">
            <a:prstTxWarp prst="textNoShape">
              <a:avLst/>
            </a:prstTxWarp>
          </a:bodyPr>
          <a:lstStyle/>
          <a:p>
            <a:pPr algn="ctr"/>
            <a:r>
              <a:rPr lang="en-US" sz="6600" cap="none" smtClean="0">
                <a:ln>
                  <a:noFill/>
                </a:ln>
                <a:latin typeface="Britannic Bold" pitchFamily="34" charset="0"/>
              </a:rPr>
              <a:t>Mexican Celebrations</a:t>
            </a:r>
          </a:p>
        </p:txBody>
      </p:sp>
      <p:sp>
        <p:nvSpPr>
          <p:cNvPr id="92163" name="Content Placeholder 2"/>
          <p:cNvSpPr>
            <a:spLocks noGrp="1"/>
          </p:cNvSpPr>
          <p:nvPr>
            <p:ph sz="half" idx="4294967295"/>
          </p:nvPr>
        </p:nvSpPr>
        <p:spPr>
          <a:xfrm>
            <a:off x="619125" y="2727325"/>
            <a:ext cx="4992688" cy="3046413"/>
          </a:xfrm>
        </p:spPr>
        <p:txBody>
          <a:bodyPr anchor="t"/>
          <a:lstStyle/>
          <a:p>
            <a:pPr marL="228600" indent="-228600" defTabSz="914400"/>
            <a:r>
              <a:rPr lang="en-US" sz="2400" smtClean="0">
                <a:latin typeface="Calibri" pitchFamily="34" charset="0"/>
              </a:rPr>
              <a:t>Any holiday in Mexico, whether it’s Cinco de Mayo or Los Dias de Los Muertos, it is a time to celebrate and be happy. When they celebrate Los Dias de Los Muertos they go out to the grave yard and decorate their loved ones tombs to celebrate their life.</a:t>
            </a:r>
          </a:p>
          <a:p>
            <a:pPr marL="228600" indent="-228600" defTabSz="914400">
              <a:buFont typeface="Arial" charset="0"/>
              <a:buNone/>
            </a:pPr>
            <a:endParaRPr lang="en-US" sz="2400" smtClean="0">
              <a:latin typeface="Calibri" pitchFamily="34" charset="0"/>
            </a:endParaRPr>
          </a:p>
        </p:txBody>
      </p:sp>
      <p:pic>
        <p:nvPicPr>
          <p:cNvPr id="92165" name="Picture 2" descr="http://media.sacbee.com/static/weblogs/photos/images/nov09/day_dead_sm/dayofdead01.jpg"/>
          <p:cNvPicPr>
            <a:picLocks noChangeAspect="1" noChangeArrowheads="1"/>
          </p:cNvPicPr>
          <p:nvPr/>
        </p:nvPicPr>
        <p:blipFill>
          <a:blip r:embed="rId2"/>
          <a:srcRect/>
          <a:stretch>
            <a:fillRect/>
          </a:stretch>
        </p:blipFill>
        <p:spPr bwMode="auto">
          <a:xfrm>
            <a:off x="5675313" y="2106613"/>
            <a:ext cx="5962650" cy="3976687"/>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bwMode="auto">
          <a:xfrm>
            <a:off x="685800" y="0"/>
            <a:ext cx="10131425" cy="1455738"/>
          </a:xfrm>
          <a:noFill/>
        </p:spPr>
        <p:txBody>
          <a:bodyPr wrap="square" numCol="1" anchorCtr="0" compatLnSpc="1">
            <a:prstTxWarp prst="textNoShape">
              <a:avLst/>
            </a:prstTxWarp>
          </a:bodyPr>
          <a:lstStyle/>
          <a:p>
            <a:pPr algn="ctr"/>
            <a:r>
              <a:rPr lang="en-US" sz="6600" cap="none" smtClean="0">
                <a:ln>
                  <a:noFill/>
                </a:ln>
                <a:latin typeface="Britannic Bold" pitchFamily="34" charset="0"/>
              </a:rPr>
              <a:t>Celebration Foods</a:t>
            </a:r>
          </a:p>
        </p:txBody>
      </p:sp>
      <p:sp>
        <p:nvSpPr>
          <p:cNvPr id="69635" name="Rectangle 3"/>
          <p:cNvSpPr>
            <a:spLocks noGrp="1"/>
          </p:cNvSpPr>
          <p:nvPr>
            <p:ph type="body" sz="half" idx="4294967295"/>
          </p:nvPr>
        </p:nvSpPr>
        <p:spPr>
          <a:xfrm>
            <a:off x="788988" y="1347788"/>
            <a:ext cx="4989512" cy="2132012"/>
          </a:xfrm>
          <a:noFill/>
        </p:spPr>
        <p:txBody>
          <a:bodyPr anchor="t"/>
          <a:lstStyle/>
          <a:p>
            <a:r>
              <a:rPr lang="en-US" sz="2800" smtClean="0">
                <a:latin typeface="Calibri" pitchFamily="34" charset="0"/>
              </a:rPr>
              <a:t>Tamales play a major role in every Mexican celebration.</a:t>
            </a:r>
          </a:p>
          <a:p>
            <a:r>
              <a:rPr lang="en-US" sz="2800" smtClean="0">
                <a:latin typeface="Calibri" pitchFamily="34" charset="0"/>
              </a:rPr>
              <a:t>Ice Cream</a:t>
            </a:r>
          </a:p>
          <a:p>
            <a:r>
              <a:rPr lang="en-US" sz="2800" smtClean="0">
                <a:latin typeface="Calibri" pitchFamily="34" charset="0"/>
              </a:rPr>
              <a:t>Mexican Wedding Cookies</a:t>
            </a:r>
          </a:p>
        </p:txBody>
      </p:sp>
      <p:pic>
        <p:nvPicPr>
          <p:cNvPr id="69640" name="Picture 8" descr="Mexican-Wedding-Cookies-Main"/>
          <p:cNvPicPr>
            <a:picLocks noChangeAspect="1" noChangeArrowheads="1"/>
          </p:cNvPicPr>
          <p:nvPr/>
        </p:nvPicPr>
        <p:blipFill>
          <a:blip r:embed="rId2"/>
          <a:srcRect/>
          <a:stretch>
            <a:fillRect/>
          </a:stretch>
        </p:blipFill>
        <p:spPr bwMode="auto">
          <a:xfrm>
            <a:off x="6303963" y="1822450"/>
            <a:ext cx="4851400" cy="3254375"/>
          </a:xfrm>
          <a:prstGeom prst="rect">
            <a:avLst/>
          </a:prstGeom>
          <a:noFill/>
        </p:spPr>
      </p:pic>
      <p:pic>
        <p:nvPicPr>
          <p:cNvPr id="69642" name="Picture 10" descr="300"/>
          <p:cNvPicPr>
            <a:picLocks noChangeAspect="1" noChangeArrowheads="1"/>
          </p:cNvPicPr>
          <p:nvPr/>
        </p:nvPicPr>
        <p:blipFill>
          <a:blip r:embed="rId3"/>
          <a:srcRect/>
          <a:stretch>
            <a:fillRect/>
          </a:stretch>
        </p:blipFill>
        <p:spPr bwMode="auto">
          <a:xfrm>
            <a:off x="1733550" y="3502025"/>
            <a:ext cx="2857500" cy="28575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bwMode="auto">
          <a:xfrm>
            <a:off x="703263" y="-95250"/>
            <a:ext cx="10131425" cy="1455738"/>
          </a:xfrm>
          <a:noFill/>
        </p:spPr>
        <p:txBody>
          <a:bodyPr wrap="square" numCol="1" anchorCtr="0" compatLnSpc="1">
            <a:prstTxWarp prst="textNoShape">
              <a:avLst/>
            </a:prstTxWarp>
          </a:bodyPr>
          <a:lstStyle/>
          <a:p>
            <a:pPr algn="ctr"/>
            <a:r>
              <a:rPr lang="en-US" sz="6600" cap="none" smtClean="0">
                <a:ln>
                  <a:noFill/>
                </a:ln>
                <a:latin typeface="Britannic Bold" pitchFamily="34" charset="0"/>
              </a:rPr>
              <a:t>Mexican Wedding Cookies</a:t>
            </a:r>
          </a:p>
        </p:txBody>
      </p:sp>
      <p:sp>
        <p:nvSpPr>
          <p:cNvPr id="105475" name="Rectangle 3"/>
          <p:cNvSpPr>
            <a:spLocks noGrp="1"/>
          </p:cNvSpPr>
          <p:nvPr>
            <p:ph type="body" sz="half" idx="4294967295"/>
          </p:nvPr>
        </p:nvSpPr>
        <p:spPr>
          <a:xfrm>
            <a:off x="635000" y="1727200"/>
            <a:ext cx="4989513" cy="3649663"/>
          </a:xfrm>
          <a:noFill/>
        </p:spPr>
        <p:txBody>
          <a:bodyPr anchor="t"/>
          <a:lstStyle/>
          <a:p>
            <a:pPr marL="0" indent="0">
              <a:lnSpc>
                <a:spcPct val="80000"/>
              </a:lnSpc>
              <a:buFont typeface="Arial" charset="0"/>
              <a:buNone/>
            </a:pPr>
            <a:r>
              <a:rPr lang="en-US" sz="2800" i="1" smtClean="0">
                <a:latin typeface="Calibri" pitchFamily="34" charset="0"/>
              </a:rPr>
              <a:t>1 cup butter</a:t>
            </a:r>
            <a:endParaRPr lang="en-US" sz="2800" b="1" smtClean="0">
              <a:latin typeface="Calibri" pitchFamily="34" charset="0"/>
            </a:endParaRPr>
          </a:p>
          <a:p>
            <a:pPr marL="0" indent="0">
              <a:lnSpc>
                <a:spcPct val="80000"/>
              </a:lnSpc>
              <a:buFont typeface="Arial" charset="0"/>
              <a:buNone/>
            </a:pPr>
            <a:r>
              <a:rPr lang="en-US" sz="2800" i="1" smtClean="0">
                <a:latin typeface="Calibri" pitchFamily="34" charset="0"/>
              </a:rPr>
              <a:t>1/2 cup white sugar</a:t>
            </a:r>
            <a:endParaRPr lang="en-US" sz="2800" b="1" smtClean="0">
              <a:latin typeface="Calibri" pitchFamily="34" charset="0"/>
            </a:endParaRPr>
          </a:p>
          <a:p>
            <a:pPr marL="0" indent="0">
              <a:lnSpc>
                <a:spcPct val="80000"/>
              </a:lnSpc>
              <a:buFont typeface="Arial" charset="0"/>
              <a:buNone/>
            </a:pPr>
            <a:r>
              <a:rPr lang="en-US" sz="2800" i="1" smtClean="0">
                <a:latin typeface="Calibri" pitchFamily="34" charset="0"/>
              </a:rPr>
              <a:t>2 teaspoons vanilla extract</a:t>
            </a:r>
            <a:endParaRPr lang="en-US" sz="2800" b="1" smtClean="0">
              <a:latin typeface="Calibri" pitchFamily="34" charset="0"/>
            </a:endParaRPr>
          </a:p>
          <a:p>
            <a:pPr marL="0" indent="0">
              <a:lnSpc>
                <a:spcPct val="80000"/>
              </a:lnSpc>
              <a:buFont typeface="Arial" charset="0"/>
              <a:buNone/>
            </a:pPr>
            <a:r>
              <a:rPr lang="en-US" sz="2800" i="1" smtClean="0">
                <a:latin typeface="Calibri" pitchFamily="34" charset="0"/>
              </a:rPr>
              <a:t>2 teaspoons water</a:t>
            </a:r>
            <a:endParaRPr lang="en-US" sz="2800" b="1" smtClean="0">
              <a:latin typeface="Calibri" pitchFamily="34" charset="0"/>
            </a:endParaRPr>
          </a:p>
          <a:p>
            <a:pPr marL="0" indent="0">
              <a:lnSpc>
                <a:spcPct val="80000"/>
              </a:lnSpc>
              <a:buFont typeface="Arial" charset="0"/>
              <a:buNone/>
            </a:pPr>
            <a:r>
              <a:rPr lang="en-US" sz="2800" i="1" smtClean="0">
                <a:latin typeface="Calibri" pitchFamily="34" charset="0"/>
              </a:rPr>
              <a:t>2 cups all-purpose flour</a:t>
            </a:r>
            <a:endParaRPr lang="en-US" sz="2800" b="1" smtClean="0">
              <a:latin typeface="Calibri" pitchFamily="34" charset="0"/>
            </a:endParaRPr>
          </a:p>
          <a:p>
            <a:pPr marL="0" indent="0">
              <a:lnSpc>
                <a:spcPct val="80000"/>
              </a:lnSpc>
              <a:buFont typeface="Arial" charset="0"/>
              <a:buNone/>
            </a:pPr>
            <a:r>
              <a:rPr lang="en-US" sz="2800" i="1" smtClean="0">
                <a:latin typeface="Calibri" pitchFamily="34" charset="0"/>
              </a:rPr>
              <a:t>1 cup chopped almonds</a:t>
            </a:r>
            <a:endParaRPr lang="en-US" sz="2800" b="1" smtClean="0">
              <a:latin typeface="Calibri" pitchFamily="34" charset="0"/>
            </a:endParaRPr>
          </a:p>
          <a:p>
            <a:pPr marL="0" indent="0">
              <a:lnSpc>
                <a:spcPct val="80000"/>
              </a:lnSpc>
              <a:buFont typeface="Arial" charset="0"/>
              <a:buNone/>
            </a:pPr>
            <a:r>
              <a:rPr lang="en-US" sz="2800" i="1" smtClean="0">
                <a:latin typeface="Calibri" pitchFamily="34" charset="0"/>
              </a:rPr>
              <a:t>1/2 cup confectioners' sugar</a:t>
            </a:r>
          </a:p>
          <a:p>
            <a:pPr marL="0" indent="0">
              <a:lnSpc>
                <a:spcPct val="80000"/>
              </a:lnSpc>
              <a:buFont typeface="Arial" charset="0"/>
              <a:buNone/>
            </a:pPr>
            <a:endParaRPr lang="en-US" i="1" smtClean="0">
              <a:latin typeface="Calibri" pitchFamily="34" charset="0"/>
            </a:endParaRPr>
          </a:p>
          <a:p>
            <a:pPr marL="0" indent="0">
              <a:lnSpc>
                <a:spcPct val="80000"/>
              </a:lnSpc>
              <a:buFont typeface="Arial" charset="0"/>
              <a:buNone/>
            </a:pPr>
            <a:endParaRPr lang="en-US" sz="1600" i="1" smtClean="0">
              <a:latin typeface="Calibri" pitchFamily="34" charset="0"/>
            </a:endParaRPr>
          </a:p>
        </p:txBody>
      </p:sp>
      <p:sp>
        <p:nvSpPr>
          <p:cNvPr id="105480" name="Rectangle 8"/>
          <p:cNvSpPr>
            <a:spLocks noGrp="1"/>
          </p:cNvSpPr>
          <p:nvPr>
            <p:ph type="body" sz="half" idx="4294967295"/>
          </p:nvPr>
        </p:nvSpPr>
        <p:spPr>
          <a:xfrm>
            <a:off x="5827713" y="1209675"/>
            <a:ext cx="4989512" cy="4960938"/>
          </a:xfrm>
        </p:spPr>
        <p:txBody>
          <a:bodyPr/>
          <a:lstStyle/>
          <a:p>
            <a:pPr>
              <a:lnSpc>
                <a:spcPct val="80000"/>
              </a:lnSpc>
              <a:buFont typeface="Arial" charset="0"/>
              <a:buNone/>
            </a:pPr>
            <a:r>
              <a:rPr lang="en-US" sz="2800" smtClean="0">
                <a:latin typeface="Calibri" pitchFamily="34" charset="0"/>
              </a:rPr>
              <a:t>Directions:</a:t>
            </a:r>
          </a:p>
          <a:p>
            <a:pPr>
              <a:lnSpc>
                <a:spcPct val="80000"/>
              </a:lnSpc>
              <a:buFont typeface="Arial" charset="0"/>
              <a:buNone/>
            </a:pPr>
            <a:r>
              <a:rPr lang="en-US" sz="2000" smtClean="0">
                <a:latin typeface="Calibri" pitchFamily="34" charset="0"/>
              </a:rPr>
              <a:t>In a medium bowl, cream the butter and sugar. Stir in vanilla and water. Add the flour and almonds, mix until blended. Cover and chill for 3 hours.</a:t>
            </a:r>
            <a:endParaRPr lang="en-US" sz="2000" b="1" smtClean="0">
              <a:latin typeface="Calibri" pitchFamily="34" charset="0"/>
            </a:endParaRPr>
          </a:p>
          <a:p>
            <a:pPr>
              <a:lnSpc>
                <a:spcPct val="80000"/>
              </a:lnSpc>
              <a:buFont typeface="Arial" charset="0"/>
              <a:buNone/>
            </a:pPr>
            <a:r>
              <a:rPr lang="en-US" sz="2000" smtClean="0">
                <a:latin typeface="Calibri" pitchFamily="34" charset="0"/>
              </a:rPr>
              <a:t>Preheat oven to 325 degrees.</a:t>
            </a:r>
            <a:endParaRPr lang="en-US" sz="2000" b="1" smtClean="0">
              <a:latin typeface="Calibri" pitchFamily="34" charset="0"/>
            </a:endParaRPr>
          </a:p>
          <a:p>
            <a:pPr>
              <a:lnSpc>
                <a:spcPct val="80000"/>
              </a:lnSpc>
              <a:buFont typeface="Arial" charset="0"/>
              <a:buNone/>
            </a:pPr>
            <a:r>
              <a:rPr lang="en-US" sz="2000" smtClean="0">
                <a:latin typeface="Calibri" pitchFamily="34" charset="0"/>
              </a:rPr>
              <a:t>Shape dough into balls or crescents. Place on an unprepared cookie sheet and bake for 15 to 20 minutes in the preheated oven. Remove from pan to cool on wire racks. When cookies are cool, roll in confectioners' sugar. Store at room temperature in an airtight container. </a:t>
            </a:r>
            <a:endParaRPr lang="en-US" sz="2000" i="1" smtClean="0">
              <a:latin typeface="Calibri" pitchFamily="34" charset="0"/>
            </a:endParaRPr>
          </a:p>
          <a:p>
            <a:pPr>
              <a:lnSpc>
                <a:spcPct val="80000"/>
              </a:lnSpc>
            </a:pPr>
            <a:endParaRPr lang="en-US" sz="900" smtClean="0">
              <a:latin typeface="Calibri" pitchFamily="34" charset="0"/>
            </a:endParaRPr>
          </a:p>
        </p:txBody>
      </p:sp>
      <p:sp>
        <p:nvSpPr>
          <p:cNvPr id="105478" name="Rectangle 6"/>
          <p:cNvSpPr>
            <a:spLocks noChangeArrowheads="1"/>
          </p:cNvSpPr>
          <p:nvPr/>
        </p:nvSpPr>
        <p:spPr bwMode="auto">
          <a:xfrm>
            <a:off x="6530975" y="4438650"/>
            <a:ext cx="3490913" cy="366713"/>
          </a:xfrm>
          <a:prstGeom prst="rect">
            <a:avLst/>
          </a:prstGeom>
          <a:noFill/>
          <a:ln w="9525">
            <a:noFill/>
            <a:miter lim="800000"/>
            <a:headEnd/>
            <a:tailEnd/>
          </a:ln>
          <a:effectLst/>
        </p:spPr>
        <p:txBody>
          <a:bodyPr>
            <a:spAutoFit/>
          </a:bodyPr>
          <a:lstStyle/>
          <a:p>
            <a:endParaRPr lang="en-US" i="1">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idx="4294967295"/>
          </p:nvPr>
        </p:nvSpPr>
        <p:spPr bwMode="auto">
          <a:xfrm>
            <a:off x="615950" y="0"/>
            <a:ext cx="3730625" cy="1455738"/>
          </a:xfrm>
          <a:noFill/>
        </p:spPr>
        <p:txBody>
          <a:bodyPr wrap="square" numCol="1" anchorCtr="0" compatLnSpc="1">
            <a:prstTxWarp prst="textNoShape">
              <a:avLst/>
            </a:prstTxWarp>
          </a:bodyPr>
          <a:lstStyle/>
          <a:p>
            <a:r>
              <a:rPr lang="en-US" sz="6600" cap="none" smtClean="0">
                <a:ln>
                  <a:noFill/>
                </a:ln>
                <a:latin typeface="Britannic Bold" pitchFamily="34" charset="0"/>
              </a:rPr>
              <a:t>Tamales</a:t>
            </a:r>
          </a:p>
        </p:txBody>
      </p:sp>
      <p:sp>
        <p:nvSpPr>
          <p:cNvPr id="107523" name="Rectangle 3"/>
          <p:cNvSpPr>
            <a:spLocks noGrp="1"/>
          </p:cNvSpPr>
          <p:nvPr>
            <p:ph type="body" idx="4294967295"/>
          </p:nvPr>
        </p:nvSpPr>
        <p:spPr>
          <a:xfrm>
            <a:off x="406400" y="3208338"/>
            <a:ext cx="10993438" cy="3649662"/>
          </a:xfrm>
        </p:spPr>
        <p:txBody>
          <a:bodyPr/>
          <a:lstStyle/>
          <a:p>
            <a:pPr marL="0" indent="0">
              <a:lnSpc>
                <a:spcPct val="90000"/>
              </a:lnSpc>
              <a:buFont typeface="Arial" charset="0"/>
              <a:buNone/>
            </a:pPr>
            <a:r>
              <a:rPr lang="en-US" sz="2000" smtClean="0">
                <a:latin typeface="Calibri" pitchFamily="34" charset="0"/>
              </a:rPr>
              <a:t>Directions</a:t>
            </a:r>
          </a:p>
          <a:p>
            <a:pPr marL="0" indent="0">
              <a:lnSpc>
                <a:spcPct val="90000"/>
              </a:lnSpc>
              <a:buFont typeface="Arial" charset="0"/>
              <a:buNone/>
            </a:pPr>
            <a:r>
              <a:rPr lang="en-US" sz="1600" smtClean="0">
                <a:latin typeface="Calibri" pitchFamily="34" charset="0"/>
              </a:rPr>
              <a:t>Place pork into a Dutch oven with onion and garlic, and add water to cover. Bring to a boil, then reduce heat to low and simmer until the meat is cooked through, about 2 hours.</a:t>
            </a:r>
            <a:endParaRPr lang="en-US" sz="1600" b="1" smtClean="0">
              <a:latin typeface="Calibri" pitchFamily="34" charset="0"/>
            </a:endParaRPr>
          </a:p>
          <a:p>
            <a:pPr marL="0" indent="0">
              <a:lnSpc>
                <a:spcPct val="90000"/>
              </a:lnSpc>
              <a:buFont typeface="Arial" charset="0"/>
              <a:buNone/>
            </a:pPr>
            <a:r>
              <a:rPr lang="en-US" sz="1600" smtClean="0">
                <a:latin typeface="Calibri" pitchFamily="34" charset="0"/>
              </a:rPr>
              <a:t>Use rubber gloves to remove stems and seeds from the chile pods. Place chiles in a saucepan with 2 cups of water. Simmer, uncovered, for 20 minutes, then remove from heat to cool. Transfer the chiles and water to a blender and blend until smooth. Strain the mixture, stir in salt, and set aside. Shred the cooked meat and mix in one cup of the chile sauce.</a:t>
            </a:r>
            <a:endParaRPr lang="en-US" sz="1600" b="1" smtClean="0">
              <a:latin typeface="Calibri" pitchFamily="34" charset="0"/>
            </a:endParaRPr>
          </a:p>
          <a:p>
            <a:pPr marL="0" indent="0">
              <a:lnSpc>
                <a:spcPct val="90000"/>
              </a:lnSpc>
              <a:buFont typeface="Arial" charset="0"/>
              <a:buNone/>
            </a:pPr>
            <a:r>
              <a:rPr lang="en-US" sz="1600" smtClean="0">
                <a:latin typeface="Calibri" pitchFamily="34" charset="0"/>
              </a:rPr>
              <a:t>Soak the corn husks in a bowl of warm water. In a large bowl, beat the lard with a tablespoon of the broth until fluffy. Combine the masa harina, baking powder and salt; stir into the lard mixture, adding more broth as necessary to form a spongy dough.</a:t>
            </a:r>
            <a:endParaRPr lang="en-US" sz="1600" b="1" smtClean="0">
              <a:latin typeface="Calibri" pitchFamily="34" charset="0"/>
            </a:endParaRPr>
          </a:p>
          <a:p>
            <a:pPr marL="0" indent="0">
              <a:lnSpc>
                <a:spcPct val="90000"/>
              </a:lnSpc>
              <a:buFont typeface="Arial" charset="0"/>
              <a:buNone/>
            </a:pPr>
            <a:r>
              <a:rPr lang="en-US" sz="1600" smtClean="0">
                <a:latin typeface="Calibri" pitchFamily="34" charset="0"/>
              </a:rPr>
              <a:t>Spread the dough out over the corn husks to 1/4 to 1/2 inch thickness. Place one tablespoon of the meat filling into the center. Fold the sides of the husks in toward the center and place in a steamer. Steam for 1 hour.</a:t>
            </a:r>
            <a:endParaRPr lang="en-US" sz="1600" b="1" smtClean="0">
              <a:latin typeface="Calibri" pitchFamily="34" charset="0"/>
            </a:endParaRPr>
          </a:p>
          <a:p>
            <a:pPr marL="0" indent="0">
              <a:lnSpc>
                <a:spcPct val="90000"/>
              </a:lnSpc>
              <a:buFont typeface="Arial" charset="0"/>
              <a:buNone/>
            </a:pPr>
            <a:r>
              <a:rPr lang="en-US" sz="1600" smtClean="0">
                <a:latin typeface="Calibri" pitchFamily="34" charset="0"/>
              </a:rPr>
              <a:t>Remove tamales from husks and drizzle remaining chile sauce over. Top with sour cream. For a creamy sauce, mix sour cream into the chile sauce.</a:t>
            </a:r>
            <a:endParaRPr lang="en-US" sz="1600" b="1" smtClean="0">
              <a:latin typeface="Calibri" pitchFamily="34" charset="0"/>
            </a:endParaRPr>
          </a:p>
          <a:p>
            <a:pPr marL="0" indent="0">
              <a:lnSpc>
                <a:spcPct val="90000"/>
              </a:lnSpc>
              <a:buFont typeface="Arial" charset="0"/>
              <a:buNone/>
            </a:pPr>
            <a:endParaRPr lang="en-US" sz="1600" smtClean="0">
              <a:latin typeface="Calibri" pitchFamily="34" charset="0"/>
            </a:endParaRPr>
          </a:p>
        </p:txBody>
      </p:sp>
      <p:sp>
        <p:nvSpPr>
          <p:cNvPr id="107524" name="Rectangle 4"/>
          <p:cNvSpPr>
            <a:spLocks/>
          </p:cNvSpPr>
          <p:nvPr/>
        </p:nvSpPr>
        <p:spPr bwMode="auto">
          <a:xfrm>
            <a:off x="4360863" y="501650"/>
            <a:ext cx="3230562" cy="2759075"/>
          </a:xfrm>
          <a:prstGeom prst="rect">
            <a:avLst/>
          </a:prstGeom>
          <a:noFill/>
          <a:ln w="9525">
            <a:noFill/>
            <a:miter lim="800000"/>
            <a:headEnd/>
            <a:tailEnd/>
          </a:ln>
        </p:spPr>
        <p:txBody>
          <a:bodyPr/>
          <a:lstStyle/>
          <a:p>
            <a:pPr marL="285750" indent="-285750" defTabSz="457200">
              <a:lnSpc>
                <a:spcPct val="80000"/>
              </a:lnSpc>
              <a:spcAft>
                <a:spcPts val="1000"/>
              </a:spcAft>
              <a:buClr>
                <a:schemeClr val="tx1"/>
              </a:buClr>
              <a:buSzPct val="100000"/>
              <a:buFont typeface="Arial" charset="0"/>
              <a:buNone/>
            </a:pPr>
            <a:r>
              <a:rPr lang="en-US" sz="2800">
                <a:latin typeface="Calibri" pitchFamily="34" charset="0"/>
              </a:rPr>
              <a:t>Tamale Filling</a:t>
            </a:r>
            <a:r>
              <a:rPr lang="en-US" sz="2400">
                <a:latin typeface="Calibri" pitchFamily="34" charset="0"/>
              </a:rPr>
              <a:t>:</a:t>
            </a:r>
            <a:endParaRPr lang="en-US" sz="2400" b="1">
              <a:latin typeface="Calibri" pitchFamily="34" charset="0"/>
            </a:endParaRPr>
          </a:p>
          <a:p>
            <a:pPr marL="285750" indent="-285750" defTabSz="457200">
              <a:lnSpc>
                <a:spcPct val="80000"/>
              </a:lnSpc>
              <a:spcAft>
                <a:spcPts val="1000"/>
              </a:spcAft>
              <a:buClr>
                <a:schemeClr val="tx1"/>
              </a:buClr>
              <a:buSzPct val="100000"/>
              <a:buFont typeface="Arial" charset="0"/>
              <a:buNone/>
            </a:pPr>
            <a:r>
              <a:rPr lang="en-US" sz="2000" i="1">
                <a:latin typeface="Calibri" pitchFamily="34" charset="0"/>
              </a:rPr>
              <a:t>1 1/4 pounds pork loin</a:t>
            </a:r>
            <a:endParaRPr lang="en-US" sz="2000" b="1">
              <a:latin typeface="Calibri" pitchFamily="34" charset="0"/>
            </a:endParaRPr>
          </a:p>
          <a:p>
            <a:pPr marL="285750" indent="-285750" defTabSz="457200">
              <a:lnSpc>
                <a:spcPct val="80000"/>
              </a:lnSpc>
              <a:spcAft>
                <a:spcPts val="1000"/>
              </a:spcAft>
              <a:buClr>
                <a:schemeClr val="tx1"/>
              </a:buClr>
              <a:buSzPct val="100000"/>
              <a:buFont typeface="Arial" charset="0"/>
              <a:buNone/>
            </a:pPr>
            <a:r>
              <a:rPr lang="en-US" sz="2000" i="1">
                <a:latin typeface="Calibri" pitchFamily="34" charset="0"/>
              </a:rPr>
              <a:t>1 large onion, halved</a:t>
            </a:r>
            <a:endParaRPr lang="en-US" sz="2000" b="1">
              <a:latin typeface="Calibri" pitchFamily="34" charset="0"/>
            </a:endParaRPr>
          </a:p>
          <a:p>
            <a:pPr marL="285750" indent="-285750" defTabSz="457200">
              <a:lnSpc>
                <a:spcPct val="80000"/>
              </a:lnSpc>
              <a:spcAft>
                <a:spcPts val="1000"/>
              </a:spcAft>
              <a:buClr>
                <a:schemeClr val="tx1"/>
              </a:buClr>
              <a:buSzPct val="100000"/>
              <a:buFont typeface="Arial" charset="0"/>
              <a:buNone/>
            </a:pPr>
            <a:r>
              <a:rPr lang="en-US" sz="2000" i="1">
                <a:latin typeface="Calibri" pitchFamily="34" charset="0"/>
              </a:rPr>
              <a:t>1 clove garlic</a:t>
            </a:r>
            <a:endParaRPr lang="en-US" sz="2000" b="1">
              <a:latin typeface="Calibri" pitchFamily="34" charset="0"/>
            </a:endParaRPr>
          </a:p>
          <a:p>
            <a:pPr marL="285750" indent="-285750" defTabSz="457200">
              <a:lnSpc>
                <a:spcPct val="80000"/>
              </a:lnSpc>
              <a:spcAft>
                <a:spcPts val="1000"/>
              </a:spcAft>
              <a:buClr>
                <a:schemeClr val="tx1"/>
              </a:buClr>
              <a:buSzPct val="100000"/>
              <a:buFont typeface="Arial" charset="0"/>
              <a:buNone/>
            </a:pPr>
            <a:r>
              <a:rPr lang="en-US" sz="2000" i="1">
                <a:latin typeface="Calibri" pitchFamily="34" charset="0"/>
              </a:rPr>
              <a:t>4 dried California chile pods</a:t>
            </a:r>
            <a:endParaRPr lang="en-US" sz="2000" b="1">
              <a:latin typeface="Calibri" pitchFamily="34" charset="0"/>
            </a:endParaRPr>
          </a:p>
          <a:p>
            <a:pPr marL="285750" indent="-285750" defTabSz="457200">
              <a:lnSpc>
                <a:spcPct val="80000"/>
              </a:lnSpc>
              <a:spcAft>
                <a:spcPts val="1000"/>
              </a:spcAft>
              <a:buClr>
                <a:schemeClr val="tx1"/>
              </a:buClr>
              <a:buSzPct val="100000"/>
              <a:buFont typeface="Arial" charset="0"/>
              <a:buNone/>
            </a:pPr>
            <a:r>
              <a:rPr lang="en-US" sz="2000" i="1">
                <a:latin typeface="Calibri" pitchFamily="34" charset="0"/>
              </a:rPr>
              <a:t>2 cups water</a:t>
            </a:r>
            <a:endParaRPr lang="en-US" sz="2000" b="1">
              <a:latin typeface="Calibri" pitchFamily="34" charset="0"/>
            </a:endParaRPr>
          </a:p>
          <a:p>
            <a:pPr marL="285750" indent="-285750" defTabSz="457200">
              <a:lnSpc>
                <a:spcPct val="80000"/>
              </a:lnSpc>
              <a:spcAft>
                <a:spcPts val="1000"/>
              </a:spcAft>
              <a:buClr>
                <a:schemeClr val="tx1"/>
              </a:buClr>
              <a:buSzPct val="100000"/>
              <a:buFont typeface="Arial" charset="0"/>
              <a:buNone/>
            </a:pPr>
            <a:r>
              <a:rPr lang="en-US" sz="2000" i="1">
                <a:latin typeface="Calibri" pitchFamily="34" charset="0"/>
              </a:rPr>
              <a:t>1 1/2 teaspoons salt</a:t>
            </a:r>
          </a:p>
          <a:p>
            <a:pPr marL="285750" indent="-285750" defTabSz="457200">
              <a:lnSpc>
                <a:spcPct val="80000"/>
              </a:lnSpc>
              <a:spcAft>
                <a:spcPts val="1000"/>
              </a:spcAft>
              <a:buClr>
                <a:schemeClr val="tx1"/>
              </a:buClr>
              <a:buSzPct val="100000"/>
              <a:buFont typeface="Arial" charset="0"/>
              <a:buNone/>
            </a:pPr>
            <a:endParaRPr lang="en-US" sz="2000" b="1">
              <a:latin typeface="Calibri" pitchFamily="34" charset="0"/>
            </a:endParaRPr>
          </a:p>
          <a:p>
            <a:pPr marL="285750" indent="-285750" defTabSz="457200">
              <a:lnSpc>
                <a:spcPct val="80000"/>
              </a:lnSpc>
              <a:spcAft>
                <a:spcPts val="1000"/>
              </a:spcAft>
              <a:buClr>
                <a:schemeClr val="tx1"/>
              </a:buClr>
              <a:buSzPct val="100000"/>
              <a:buFont typeface="Arial" charset="0"/>
              <a:buNone/>
            </a:pPr>
            <a:endParaRPr lang="en-US" sz="1400" i="1">
              <a:latin typeface="Calibri" pitchFamily="34" charset="0"/>
            </a:endParaRPr>
          </a:p>
        </p:txBody>
      </p:sp>
      <p:sp>
        <p:nvSpPr>
          <p:cNvPr id="107525" name="Rectangle 5"/>
          <p:cNvSpPr>
            <a:spLocks noChangeArrowheads="1"/>
          </p:cNvSpPr>
          <p:nvPr/>
        </p:nvSpPr>
        <p:spPr bwMode="auto">
          <a:xfrm>
            <a:off x="7670800" y="452438"/>
            <a:ext cx="4164013" cy="2957512"/>
          </a:xfrm>
          <a:prstGeom prst="rect">
            <a:avLst/>
          </a:prstGeom>
          <a:noFill/>
          <a:ln w="9525">
            <a:noFill/>
            <a:miter lim="800000"/>
            <a:headEnd/>
            <a:tailEnd/>
          </a:ln>
          <a:effectLst/>
        </p:spPr>
        <p:txBody>
          <a:bodyPr>
            <a:spAutoFit/>
          </a:bodyPr>
          <a:lstStyle/>
          <a:p>
            <a:r>
              <a:rPr lang="en-US" sz="2800">
                <a:latin typeface="Calibri" pitchFamily="34" charset="0"/>
              </a:rPr>
              <a:t>Tamale Dough:</a:t>
            </a:r>
          </a:p>
          <a:p>
            <a:r>
              <a:rPr lang="en-US" sz="2000" i="1">
                <a:latin typeface="Calibri" pitchFamily="34" charset="0"/>
              </a:rPr>
              <a:t>2 cups masa harina</a:t>
            </a:r>
          </a:p>
          <a:p>
            <a:r>
              <a:rPr lang="en-US" sz="2000" i="1">
                <a:latin typeface="Calibri" pitchFamily="34" charset="0"/>
              </a:rPr>
              <a:t>1 (10.5 ounce) can beef broth</a:t>
            </a:r>
          </a:p>
          <a:p>
            <a:r>
              <a:rPr lang="en-US" sz="2000" i="1">
                <a:latin typeface="Calibri" pitchFamily="34" charset="0"/>
              </a:rPr>
              <a:t>1 teaspoon baking powder</a:t>
            </a:r>
          </a:p>
          <a:p>
            <a:r>
              <a:rPr lang="en-US" sz="2000" i="1">
                <a:latin typeface="Calibri" pitchFamily="34" charset="0"/>
              </a:rPr>
              <a:t>1/2 teaspoon salt</a:t>
            </a:r>
          </a:p>
          <a:p>
            <a:r>
              <a:rPr lang="en-US" sz="2000" i="1">
                <a:latin typeface="Calibri" pitchFamily="34" charset="0"/>
              </a:rPr>
              <a:t>2/3 cup lard</a:t>
            </a:r>
          </a:p>
          <a:p>
            <a:r>
              <a:rPr lang="en-US" sz="2000" i="1">
                <a:latin typeface="Calibri" pitchFamily="34" charset="0"/>
              </a:rPr>
              <a:t>1 (8 ounce) package dried corn husks</a:t>
            </a:r>
          </a:p>
          <a:p>
            <a:r>
              <a:rPr lang="en-US" sz="2000" i="1">
                <a:latin typeface="Calibri" pitchFamily="34" charset="0"/>
              </a:rPr>
              <a:t>1 cup sour cream</a:t>
            </a:r>
          </a:p>
          <a:p>
            <a:endParaRPr lang="en-US" sz="2000" i="1">
              <a:latin typeface="Calibri" pitchFamily="34" charset="0"/>
            </a:endParaRPr>
          </a:p>
        </p:txBody>
      </p:sp>
      <p:pic>
        <p:nvPicPr>
          <p:cNvPr id="107526" name="Picture 6" descr="300"/>
          <p:cNvPicPr>
            <a:picLocks noChangeAspect="1" noChangeArrowheads="1"/>
          </p:cNvPicPr>
          <p:nvPr/>
        </p:nvPicPr>
        <p:blipFill>
          <a:blip r:embed="rId2"/>
          <a:srcRect/>
          <a:stretch>
            <a:fillRect/>
          </a:stretch>
        </p:blipFill>
        <p:spPr bwMode="auto">
          <a:xfrm>
            <a:off x="1820863" y="1225550"/>
            <a:ext cx="2063750" cy="206375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idx="4294967295"/>
          </p:nvPr>
        </p:nvSpPr>
        <p:spPr bwMode="auto">
          <a:noFill/>
        </p:spPr>
        <p:txBody>
          <a:bodyPr wrap="square" numCol="1" anchorCtr="0" compatLnSpc="1">
            <a:prstTxWarp prst="textNoShape">
              <a:avLst/>
            </a:prstTxWarp>
          </a:bodyPr>
          <a:lstStyle/>
          <a:p>
            <a:pPr algn="ctr"/>
            <a:r>
              <a:rPr lang="en-US" sz="6600" cap="none" smtClean="0">
                <a:ln>
                  <a:noFill/>
                </a:ln>
                <a:latin typeface="Britannic Bold" pitchFamily="34" charset="0"/>
              </a:rPr>
              <a:t>Work Cited</a:t>
            </a:r>
          </a:p>
        </p:txBody>
      </p:sp>
      <p:sp>
        <p:nvSpPr>
          <p:cNvPr id="104451" name="Rectangle 3"/>
          <p:cNvSpPr>
            <a:spLocks noGrp="1"/>
          </p:cNvSpPr>
          <p:nvPr>
            <p:ph type="body" idx="4294967295"/>
          </p:nvPr>
        </p:nvSpPr>
        <p:spPr>
          <a:noFill/>
        </p:spPr>
        <p:txBody>
          <a:bodyPr anchor="t"/>
          <a:lstStyle/>
          <a:p>
            <a:r>
              <a:rPr lang="en-US" sz="2000" smtClean="0">
                <a:latin typeface="Calibri" pitchFamily="34" charset="0"/>
                <a:hlinkClick r:id="rId2"/>
              </a:rPr>
              <a:t>http://www.worldatlas.com/webimage/countrys/namerica/mx.htm</a:t>
            </a:r>
            <a:r>
              <a:rPr lang="en-US" sz="2000" smtClean="0">
                <a:latin typeface="Calibri" pitchFamily="34" charset="0"/>
              </a:rPr>
              <a:t> </a:t>
            </a:r>
          </a:p>
          <a:p>
            <a:r>
              <a:rPr lang="en-US" sz="2000" smtClean="0">
                <a:latin typeface="Calibri" pitchFamily="34" charset="0"/>
                <a:hlinkClick r:id="rId3"/>
              </a:rPr>
              <a:t>http://www.climate-zone.com/climate/mexico/</a:t>
            </a:r>
            <a:r>
              <a:rPr lang="en-US" sz="2000" smtClean="0">
                <a:latin typeface="Calibri" pitchFamily="34" charset="0"/>
              </a:rPr>
              <a:t> </a:t>
            </a:r>
          </a:p>
          <a:p>
            <a:r>
              <a:rPr lang="en-US" sz="2000" smtClean="0">
                <a:latin typeface="Calibri" pitchFamily="34" charset="0"/>
                <a:hlinkClick r:id="rId4"/>
              </a:rPr>
              <a:t>http://wiki.answers.com/Q/What_is_the_main_agricultural_product_in_Mexico#slide</a:t>
            </a:r>
            <a:r>
              <a:rPr lang="en-US" sz="2000" u="sng" smtClean="0">
                <a:latin typeface="Calibri" pitchFamily="34" charset="0"/>
              </a:rPr>
              <a:t>=1</a:t>
            </a:r>
            <a:r>
              <a:rPr lang="en-US" sz="2000" smtClean="0">
                <a:latin typeface="Calibri" pitchFamily="34" charset="0"/>
              </a:rPr>
              <a:t> </a:t>
            </a:r>
          </a:p>
          <a:p>
            <a:r>
              <a:rPr lang="en-US" sz="2000" smtClean="0">
                <a:latin typeface="Calibri" pitchFamily="34" charset="0"/>
                <a:hlinkClick r:id="rId5"/>
              </a:rPr>
              <a:t>http://www.britannica.com/EBchecked/topic/379167/Mexico/27393/Agriculture-forestry-and-fishing</a:t>
            </a:r>
            <a:endParaRPr lang="en-US" sz="2000" smtClean="0">
              <a:latin typeface="Calibri" pitchFamily="34" charset="0"/>
            </a:endParaRPr>
          </a:p>
          <a:p>
            <a:r>
              <a:rPr lang="en-US" sz="2000" smtClean="0">
                <a:latin typeface="Calibri" pitchFamily="34" charset="0"/>
                <a:hlinkClick r:id="rId6"/>
              </a:rPr>
              <a:t>http://www.britannica.com/EBchecked/topic/379167/Mexico/27386/Religion</a:t>
            </a:r>
            <a:r>
              <a:rPr lang="en-US" sz="2000" u="sng" smtClean="0">
                <a:latin typeface="Calibri" pitchFamily="34" charset="0"/>
              </a:rPr>
              <a:t> </a:t>
            </a:r>
            <a:endParaRPr lang="en-US" sz="2000" smtClean="0">
              <a:latin typeface="Calibri" pitchFamily="34" charset="0"/>
              <a:hlinkClick r:id="rId7"/>
            </a:endParaRPr>
          </a:p>
          <a:p>
            <a:r>
              <a:rPr lang="en-US" sz="2000" smtClean="0">
                <a:latin typeface="Calibri" pitchFamily="34" charset="0"/>
                <a:hlinkClick r:id="rId7"/>
              </a:rPr>
              <a:t>http://www.religionfacts.com/religion_by_country/religion_in_mexico.htm</a:t>
            </a:r>
            <a:r>
              <a:rPr lang="en-US" sz="2000" smtClean="0">
                <a:latin typeface="Calibri" pitchFamily="34" charset="0"/>
              </a:rPr>
              <a:t> </a:t>
            </a:r>
          </a:p>
          <a:p>
            <a:r>
              <a:rPr lang="en-US" sz="2000" smtClean="0">
                <a:latin typeface="Calibri" pitchFamily="34" charset="0"/>
                <a:hlinkClick r:id="rId8"/>
              </a:rPr>
              <a:t>http://www.elmonterey.com/extras/festivals-and-celebrations/</a:t>
            </a:r>
            <a:r>
              <a:rPr lang="en-US" sz="2000" smtClean="0">
                <a:latin typeface="Calibri" pitchFamily="34" charset="0"/>
              </a:rPr>
              <a:t> </a:t>
            </a:r>
          </a:p>
        </p:txBody>
      </p:sp>
      <p:sp>
        <p:nvSpPr>
          <p:cNvPr id="104452" name="Rectangle 4"/>
          <p:cNvSpPr>
            <a:spLocks noChangeArrowheads="1"/>
          </p:cNvSpPr>
          <p:nvPr/>
        </p:nvSpPr>
        <p:spPr bwMode="auto">
          <a:xfrm>
            <a:off x="2344738" y="3246438"/>
            <a:ext cx="7502525" cy="366712"/>
          </a:xfrm>
          <a:prstGeom prst="rect">
            <a:avLst/>
          </a:prstGeom>
          <a:noFill/>
          <a:ln w="9525">
            <a:noFill/>
            <a:miter lim="800000"/>
            <a:headEnd/>
            <a:tailEnd/>
          </a:ln>
          <a:effectLst/>
        </p:spPr>
        <p:txBody>
          <a:bodyPr wrap="none" anchor="ctr">
            <a:spAutoFit/>
          </a:bodyPr>
          <a:lstStyle/>
          <a:p>
            <a:r>
              <a:rPr lang="en-US">
                <a:hlinkClick r:id="rId9"/>
              </a:rPr>
              <a:t>http://family.lovetoknow.com/family-values/mexican-family-culture</a:t>
            </a:r>
            <a:r>
              <a:rPr lang="en-US"/>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638" y="0"/>
            <a:ext cx="10131425" cy="1106488"/>
          </a:xfrm>
        </p:spPr>
        <p:txBody>
          <a:bodyPr wrap="square" numCol="1" anchorCtr="0" compatLnSpc="1">
            <a:prstTxWarp prst="textNoShape">
              <a:avLst/>
            </a:prstTxWarp>
          </a:bodyPr>
          <a:lstStyle/>
          <a:p>
            <a:pPr algn="ctr"/>
            <a:r>
              <a:rPr lang="en-US" sz="6600" smtClean="0">
                <a:ln>
                  <a:noFill/>
                </a:ln>
                <a:latin typeface="Britannic Bold" pitchFamily="34" charset="0"/>
              </a:rPr>
              <a:t>MEXICAN CITIES &amp; CAPITAL</a:t>
            </a:r>
          </a:p>
        </p:txBody>
      </p:sp>
      <p:pic>
        <p:nvPicPr>
          <p:cNvPr id="21506" name="Content Placeholder 5"/>
          <p:cNvPicPr>
            <a:picLocks noGrp="1" noChangeAspect="1"/>
          </p:cNvPicPr>
          <p:nvPr>
            <p:ph idx="1"/>
          </p:nvPr>
        </p:nvPicPr>
        <p:blipFill>
          <a:blip r:embed="rId2"/>
          <a:srcRect/>
          <a:stretch>
            <a:fillRect/>
          </a:stretch>
        </p:blipFill>
        <p:spPr>
          <a:xfrm>
            <a:off x="1065213" y="1360488"/>
            <a:ext cx="9645650" cy="493712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algn="ctr"/>
            <a:r>
              <a:rPr lang="en-US" sz="6600" cap="none" smtClean="0">
                <a:ln>
                  <a:noFill/>
                </a:ln>
                <a:latin typeface="Britannic Bold" pitchFamily="34" charset="0"/>
              </a:rPr>
              <a:t>Physical Description</a:t>
            </a:r>
          </a:p>
        </p:txBody>
      </p:sp>
      <p:pic>
        <p:nvPicPr>
          <p:cNvPr id="82947" name="Picture 2" descr="http://www.freeworldmaps.net/northamerica/mexico/mexico-physical-map-highres.jpg"/>
          <p:cNvPicPr>
            <a:picLocks noChangeAspect="1" noChangeArrowheads="1"/>
          </p:cNvPicPr>
          <p:nvPr/>
        </p:nvPicPr>
        <p:blipFill>
          <a:blip r:embed="rId2"/>
          <a:srcRect/>
          <a:stretch>
            <a:fillRect/>
          </a:stretch>
        </p:blipFill>
        <p:spPr bwMode="auto">
          <a:xfrm>
            <a:off x="750888" y="2274888"/>
            <a:ext cx="5500687" cy="3576637"/>
          </a:xfrm>
          <a:prstGeom prst="rect">
            <a:avLst/>
          </a:prstGeom>
          <a:noFill/>
          <a:ln w="9525">
            <a:noFill/>
            <a:miter lim="800000"/>
            <a:headEnd/>
            <a:tailEnd/>
          </a:ln>
        </p:spPr>
      </p:pic>
      <p:pic>
        <p:nvPicPr>
          <p:cNvPr id="82948" name="Picture 4" descr="http://paigenewman.com/wp-content/uploads/2014/03/starfish-yucatan-peninsula-mexico.jpg"/>
          <p:cNvPicPr>
            <a:picLocks noChangeAspect="1" noChangeArrowheads="1"/>
          </p:cNvPicPr>
          <p:nvPr/>
        </p:nvPicPr>
        <p:blipFill>
          <a:blip r:embed="rId3"/>
          <a:srcRect/>
          <a:stretch>
            <a:fillRect/>
          </a:stretch>
        </p:blipFill>
        <p:spPr bwMode="auto">
          <a:xfrm>
            <a:off x="6783388" y="2287588"/>
            <a:ext cx="4725987" cy="35464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idx="4294967295"/>
          </p:nvPr>
        </p:nvSpPr>
        <p:spPr bwMode="auto">
          <a:noFill/>
        </p:spPr>
        <p:txBody>
          <a:bodyPr wrap="square" numCol="1" anchorCtr="0" compatLnSpc="1">
            <a:prstTxWarp prst="textNoShape">
              <a:avLst/>
            </a:prstTxWarp>
          </a:bodyPr>
          <a:lstStyle/>
          <a:p>
            <a:pPr algn="ctr"/>
            <a:r>
              <a:rPr lang="en-US" sz="6600" cap="none" smtClean="0">
                <a:ln>
                  <a:noFill/>
                </a:ln>
                <a:latin typeface="Britannic Bold" pitchFamily="34" charset="0"/>
              </a:rPr>
              <a:t>Physical Description</a:t>
            </a:r>
          </a:p>
        </p:txBody>
      </p:sp>
      <p:sp>
        <p:nvSpPr>
          <p:cNvPr id="3" name="Content Placeholder 2"/>
          <p:cNvSpPr>
            <a:spLocks noGrp="1"/>
          </p:cNvSpPr>
          <p:nvPr>
            <p:ph sz="half" idx="4294967295"/>
          </p:nvPr>
        </p:nvSpPr>
        <p:spPr>
          <a:xfrm>
            <a:off x="685800" y="2141538"/>
            <a:ext cx="4992688" cy="4322762"/>
          </a:xfrm>
        </p:spPr>
        <p:txBody>
          <a:bodyPr anchor="t">
            <a:normAutofit/>
          </a:bodyPr>
          <a:lstStyle/>
          <a:p>
            <a:pPr marL="228600" indent="-228600" defTabSz="914400">
              <a:lnSpc>
                <a:spcPct val="70000"/>
              </a:lnSpc>
            </a:pPr>
            <a:r>
              <a:rPr lang="en-US" sz="2400" smtClean="0">
                <a:latin typeface="Calibri" pitchFamily="34" charset="0"/>
              </a:rPr>
              <a:t>Mexico Is mostly covered by mountains and plateaus (Western Sierra Madre, Eastern Sierra Madre, Sierra Madre de Sur, and The Mexican Plateau).</a:t>
            </a:r>
          </a:p>
          <a:p>
            <a:pPr marL="228600" indent="-228600" defTabSz="914400">
              <a:lnSpc>
                <a:spcPct val="70000"/>
              </a:lnSpc>
            </a:pPr>
            <a:r>
              <a:rPr lang="en-US" sz="2400" smtClean="0">
                <a:latin typeface="Calibri" pitchFamily="34" charset="0"/>
              </a:rPr>
              <a:t>Tropical in the Yucatan Peninsula.</a:t>
            </a:r>
          </a:p>
          <a:p>
            <a:pPr marL="228600" indent="-228600" defTabSz="914400">
              <a:lnSpc>
                <a:spcPct val="70000"/>
              </a:lnSpc>
            </a:pPr>
            <a:r>
              <a:rPr lang="en-US" sz="2400" smtClean="0">
                <a:latin typeface="Calibri" pitchFamily="34" charset="0"/>
              </a:rPr>
              <a:t>Surrounded by water (Pacific Ocean to the west and Gulf of Mexico to the east).</a:t>
            </a:r>
          </a:p>
          <a:p>
            <a:pPr marL="228600" indent="-228600" defTabSz="914400">
              <a:lnSpc>
                <a:spcPct val="70000"/>
              </a:lnSpc>
            </a:pPr>
            <a:r>
              <a:rPr lang="en-US" sz="2400" smtClean="0">
                <a:latin typeface="Calibri" pitchFamily="34" charset="0"/>
              </a:rPr>
              <a:t>Very dry region with lots of mountains, the vast Chihuahuan desert in the north, and very few rivers running through the whole country.</a:t>
            </a:r>
          </a:p>
          <a:p>
            <a:pPr marL="228600" indent="-228600" defTabSz="914400">
              <a:lnSpc>
                <a:spcPct val="70000"/>
              </a:lnSpc>
            </a:pPr>
            <a:endParaRPr lang="en-US" sz="2400" smtClean="0">
              <a:latin typeface="Calibri" pitchFamily="34" charset="0"/>
            </a:endParaRPr>
          </a:p>
          <a:p>
            <a:pPr marL="228600" indent="-228600" defTabSz="914400">
              <a:lnSpc>
                <a:spcPct val="70000"/>
              </a:lnSpc>
            </a:pPr>
            <a:endParaRPr lang="en-US" smtClean="0">
              <a:latin typeface="Calibri" pitchFamily="34" charset="0"/>
            </a:endParaRPr>
          </a:p>
        </p:txBody>
      </p:sp>
      <p:pic>
        <p:nvPicPr>
          <p:cNvPr id="81924" name="Picture 2" descr="http://cdn-www.trails.com/imagecache/articles/295x195/facts-deserts-mexico-295x195.png"/>
          <p:cNvPicPr>
            <a:picLocks noGrp="1" noChangeAspect="1" noChangeArrowheads="1"/>
          </p:cNvPicPr>
          <p:nvPr>
            <p:ph sz="half" idx="4294967295"/>
          </p:nvPr>
        </p:nvPicPr>
        <p:blipFill>
          <a:blip r:embed="rId2"/>
          <a:srcRect/>
          <a:stretch>
            <a:fillRect/>
          </a:stretch>
        </p:blipFill>
        <p:spPr>
          <a:xfrm>
            <a:off x="6019800" y="2178050"/>
            <a:ext cx="5624513" cy="371792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pPr algn="ctr"/>
            <a:r>
              <a:rPr lang="en-US" sz="7200" cap="none" smtClean="0">
                <a:ln>
                  <a:noFill/>
                </a:ln>
                <a:latin typeface="Britannic Bold" pitchFamily="34" charset="0"/>
              </a:rPr>
              <a:t>Climate</a:t>
            </a:r>
          </a:p>
        </p:txBody>
      </p:sp>
      <p:pic>
        <p:nvPicPr>
          <p:cNvPr id="93187" name="Picture 2" descr="http://web.mit.edu/12.000/www/m2010/images/katrina-08-28-2005.jpg"/>
          <p:cNvPicPr>
            <a:picLocks noGrp="1" noChangeAspect="1" noChangeArrowheads="1"/>
          </p:cNvPicPr>
          <p:nvPr>
            <p:ph idx="4294967295"/>
          </p:nvPr>
        </p:nvPicPr>
        <p:blipFill>
          <a:blip r:embed="rId2"/>
          <a:srcRect/>
          <a:stretch>
            <a:fillRect/>
          </a:stretch>
        </p:blipFill>
        <p:spPr>
          <a:xfrm>
            <a:off x="6124575" y="1838325"/>
            <a:ext cx="6067425" cy="3792538"/>
          </a:xfrm>
        </p:spPr>
      </p:pic>
      <p:pic>
        <p:nvPicPr>
          <p:cNvPr id="93188" name="Picture 4" descr="http://upload.wikimedia.org/wikipedia/commons/a/a2/Progreso,_Yucatan.jpg"/>
          <p:cNvPicPr>
            <a:picLocks noChangeAspect="1" noChangeArrowheads="1"/>
          </p:cNvPicPr>
          <p:nvPr/>
        </p:nvPicPr>
        <p:blipFill>
          <a:blip r:embed="rId3"/>
          <a:srcRect/>
          <a:stretch>
            <a:fillRect/>
          </a:stretch>
        </p:blipFill>
        <p:spPr bwMode="auto">
          <a:xfrm>
            <a:off x="96838" y="1849438"/>
            <a:ext cx="5692775" cy="37814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idx="4294967295"/>
          </p:nvPr>
        </p:nvSpPr>
        <p:spPr bwMode="auto">
          <a:xfrm>
            <a:off x="1289050" y="627063"/>
            <a:ext cx="4471988" cy="1455737"/>
          </a:xfrm>
          <a:noFill/>
        </p:spPr>
        <p:txBody>
          <a:bodyPr wrap="square" numCol="1" anchorCtr="0" compatLnSpc="1">
            <a:prstTxWarp prst="textNoShape">
              <a:avLst/>
            </a:prstTxWarp>
          </a:bodyPr>
          <a:lstStyle/>
          <a:p>
            <a:r>
              <a:rPr lang="en-US" sz="6600" cap="none" smtClean="0">
                <a:ln>
                  <a:noFill/>
                </a:ln>
                <a:latin typeface="Britannic Bold" pitchFamily="34" charset="0"/>
              </a:rPr>
              <a:t>Climate</a:t>
            </a:r>
          </a:p>
        </p:txBody>
      </p:sp>
      <p:sp>
        <p:nvSpPr>
          <p:cNvPr id="94211" name="Content Placeholder 2"/>
          <p:cNvSpPr>
            <a:spLocks noGrp="1"/>
          </p:cNvSpPr>
          <p:nvPr>
            <p:ph sz="half" idx="4294967295"/>
          </p:nvPr>
        </p:nvSpPr>
        <p:spPr>
          <a:xfrm>
            <a:off x="685800" y="2141538"/>
            <a:ext cx="4992688" cy="3649662"/>
          </a:xfrm>
        </p:spPr>
        <p:txBody>
          <a:bodyPr anchor="t"/>
          <a:lstStyle/>
          <a:p>
            <a:pPr marL="228600" indent="-228600" defTabSz="914400"/>
            <a:r>
              <a:rPr lang="en-US" sz="2400" smtClean="0">
                <a:latin typeface="Calibri" pitchFamily="34" charset="0"/>
              </a:rPr>
              <a:t>In Northern Mexico it is very dry and desert like.</a:t>
            </a:r>
          </a:p>
          <a:p>
            <a:pPr marL="228600" indent="-228600" defTabSz="914400"/>
            <a:r>
              <a:rPr lang="en-US" sz="2400" smtClean="0">
                <a:latin typeface="Calibri" pitchFamily="34" charset="0"/>
              </a:rPr>
              <a:t>In the Yucatan Peninsula it is tropical.</a:t>
            </a:r>
          </a:p>
          <a:p>
            <a:pPr marL="228600" indent="-228600" defTabSz="914400"/>
            <a:r>
              <a:rPr lang="en-US" sz="2400" smtClean="0">
                <a:latin typeface="Calibri" pitchFamily="34" charset="0"/>
              </a:rPr>
              <a:t>Sunny all the time.</a:t>
            </a:r>
          </a:p>
          <a:p>
            <a:pPr marL="228600" indent="-228600" defTabSz="914400"/>
            <a:r>
              <a:rPr lang="en-US" sz="2400" smtClean="0">
                <a:latin typeface="Calibri" pitchFamily="34" charset="0"/>
              </a:rPr>
              <a:t>Hurricanes during the hurricane season in the Gulf of Mexico.</a:t>
            </a:r>
          </a:p>
          <a:p>
            <a:pPr marL="228600" indent="-228600" defTabSz="914400"/>
            <a:endParaRPr lang="en-US" sz="2400" smtClean="0">
              <a:latin typeface="Calibri" pitchFamily="34" charset="0"/>
            </a:endParaRPr>
          </a:p>
        </p:txBody>
      </p:sp>
      <p:pic>
        <p:nvPicPr>
          <p:cNvPr id="94212" name="Picture 2" descr="http://photoeverywhere.co.uk/tropical_escape/sunny_palms.jpg"/>
          <p:cNvPicPr>
            <a:picLocks noGrp="1" noChangeAspect="1" noChangeArrowheads="1"/>
          </p:cNvPicPr>
          <p:nvPr>
            <p:ph sz="half" idx="4294967295"/>
          </p:nvPr>
        </p:nvPicPr>
        <p:blipFill>
          <a:blip r:embed="rId2"/>
          <a:srcRect/>
          <a:stretch>
            <a:fillRect/>
          </a:stretch>
        </p:blipFill>
        <p:spPr>
          <a:xfrm>
            <a:off x="7183438" y="365125"/>
            <a:ext cx="3970337" cy="606583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138" y="-215900"/>
            <a:ext cx="10131425" cy="1455738"/>
          </a:xfrm>
        </p:spPr>
        <p:txBody>
          <a:bodyPr wrap="square" numCol="1" anchorCtr="0" compatLnSpc="1">
            <a:prstTxWarp prst="textNoShape">
              <a:avLst/>
            </a:prstTxWarp>
          </a:bodyPr>
          <a:lstStyle/>
          <a:p>
            <a:pPr algn="ctr"/>
            <a:r>
              <a:rPr lang="en-US" sz="6600" smtClean="0">
                <a:ln>
                  <a:noFill/>
                </a:ln>
                <a:latin typeface="Britannic Bold" pitchFamily="34" charset="0"/>
              </a:rPr>
              <a:t>MEXICAN LAND USE</a:t>
            </a:r>
          </a:p>
        </p:txBody>
      </p:sp>
      <p:pic>
        <p:nvPicPr>
          <p:cNvPr id="22530" name="Content Placeholder 3"/>
          <p:cNvPicPr>
            <a:picLocks noGrp="1" noChangeAspect="1"/>
          </p:cNvPicPr>
          <p:nvPr>
            <p:ph idx="1"/>
          </p:nvPr>
        </p:nvPicPr>
        <p:blipFill>
          <a:blip r:embed="rId2"/>
          <a:srcRect l="1289" t="2499" r="996" b="1666"/>
          <a:stretch>
            <a:fillRect/>
          </a:stretch>
        </p:blipFill>
        <p:spPr>
          <a:xfrm>
            <a:off x="1651000" y="990600"/>
            <a:ext cx="8521700" cy="54864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wrap="square" numCol="1" anchorCtr="0" compatLnSpc="1">
            <a:prstTxWarp prst="textNoShape">
              <a:avLst/>
            </a:prstTxWarp>
          </a:bodyPr>
          <a:lstStyle/>
          <a:p>
            <a:r>
              <a:rPr lang="en-US" sz="6600" cap="none" smtClean="0">
                <a:ln>
                  <a:noFill/>
                </a:ln>
                <a:latin typeface="Britannic Bold" pitchFamily="34" charset="0"/>
              </a:rPr>
              <a:t>Resources</a:t>
            </a:r>
          </a:p>
        </p:txBody>
      </p:sp>
      <p:pic>
        <p:nvPicPr>
          <p:cNvPr id="83972" name="Picture 4" descr="http://bluebutterfliesandme.files.wordpress.com/2012/05/grapefruit-food-4178377-1280-1024.jpg"/>
          <p:cNvPicPr>
            <a:picLocks noChangeAspect="1" noChangeArrowheads="1"/>
          </p:cNvPicPr>
          <p:nvPr/>
        </p:nvPicPr>
        <p:blipFill>
          <a:blip r:embed="rId2"/>
          <a:srcRect/>
          <a:stretch>
            <a:fillRect/>
          </a:stretch>
        </p:blipFill>
        <p:spPr bwMode="auto">
          <a:xfrm>
            <a:off x="722313" y="1423988"/>
            <a:ext cx="4005262" cy="3203575"/>
          </a:xfrm>
          <a:prstGeom prst="rect">
            <a:avLst/>
          </a:prstGeom>
          <a:noFill/>
          <a:ln w="9525">
            <a:noFill/>
            <a:miter lim="800000"/>
            <a:headEnd/>
            <a:tailEnd/>
          </a:ln>
        </p:spPr>
      </p:pic>
      <p:pic>
        <p:nvPicPr>
          <p:cNvPr id="83973" name="Picture 6" descr="http://upload.wikimedia.org/wikipedia/commons/b/b2/Hausziege_04.jpg"/>
          <p:cNvPicPr>
            <a:picLocks noChangeAspect="1" noChangeArrowheads="1"/>
          </p:cNvPicPr>
          <p:nvPr/>
        </p:nvPicPr>
        <p:blipFill>
          <a:blip r:embed="rId3"/>
          <a:srcRect/>
          <a:stretch>
            <a:fillRect/>
          </a:stretch>
        </p:blipFill>
        <p:spPr bwMode="auto">
          <a:xfrm>
            <a:off x="7199313" y="241300"/>
            <a:ext cx="3422650" cy="3424238"/>
          </a:xfrm>
          <a:prstGeom prst="rect">
            <a:avLst/>
          </a:prstGeom>
          <a:noFill/>
          <a:ln w="9525">
            <a:noFill/>
            <a:miter lim="800000"/>
            <a:headEnd/>
            <a:tailEnd/>
          </a:ln>
        </p:spPr>
      </p:pic>
      <p:pic>
        <p:nvPicPr>
          <p:cNvPr id="83976" name="Picture 12" descr="http://guardianlv.com/wp-content/uploads/2013/12/Banana-Bioplastic.jpg"/>
          <p:cNvPicPr>
            <a:picLocks noChangeAspect="1" noChangeArrowheads="1"/>
          </p:cNvPicPr>
          <p:nvPr/>
        </p:nvPicPr>
        <p:blipFill>
          <a:blip r:embed="rId4"/>
          <a:srcRect/>
          <a:stretch>
            <a:fillRect/>
          </a:stretch>
        </p:blipFill>
        <p:spPr bwMode="auto">
          <a:xfrm>
            <a:off x="5070475" y="3836988"/>
            <a:ext cx="4216400" cy="2797175"/>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
        <a:ea typeface=""/>
        <a:cs typeface=""/>
      </a:majorFont>
      <a:minorFont>
        <a:latin typeface=""/>
        <a:ea typeface=""/>
        <a:cs typeface=""/>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TC103457452[[fn=Celestial]]</Template>
  <TotalTime>217</TotalTime>
  <Words>1113</Words>
  <Application>Microsoft Office PowerPoint</Application>
  <PresentationFormat>Custom</PresentationFormat>
  <Paragraphs>123</Paragraphs>
  <Slides>28</Slides>
  <Notes>0</Notes>
  <HiddenSlides>0</HiddenSlides>
  <MMClips>0</MMClips>
  <ScaleCrop>false</ScaleCrop>
  <HeadingPairs>
    <vt:vector size="6" baseType="variant">
      <vt:variant>
        <vt:lpstr>Fonts Used</vt:lpstr>
      </vt:variant>
      <vt:variant>
        <vt:i4>6</vt:i4>
      </vt:variant>
      <vt:variant>
        <vt:lpstr>Design Template</vt:lpstr>
      </vt:variant>
      <vt:variant>
        <vt:i4>5</vt:i4>
      </vt:variant>
      <vt:variant>
        <vt:lpstr>Slide Titles</vt:lpstr>
      </vt:variant>
      <vt:variant>
        <vt:i4>28</vt:i4>
      </vt:variant>
    </vt:vector>
  </HeadingPairs>
  <TitlesOfParts>
    <vt:vector size="39" baseType="lpstr">
      <vt:lpstr>Calibri</vt:lpstr>
      <vt:lpstr>Arial</vt:lpstr>
      <vt:lpstr>Calibri Light</vt:lpstr>
      <vt:lpstr>Britannic Bold</vt:lpstr>
      <vt:lpstr>Candara</vt:lpstr>
      <vt:lpstr>Teen</vt:lpstr>
      <vt:lpstr>Celestial</vt:lpstr>
      <vt:lpstr>Celestial</vt:lpstr>
      <vt:lpstr>Celestial</vt:lpstr>
      <vt:lpstr>Celestial</vt:lpstr>
      <vt:lpstr>Celestial</vt:lpstr>
      <vt:lpstr>MEXICO</vt:lpstr>
      <vt:lpstr>MEXICO</vt:lpstr>
      <vt:lpstr>MEXICAN CITIES &amp; CAPITAL</vt:lpstr>
      <vt:lpstr>Physical Description</vt:lpstr>
      <vt:lpstr>Physical Description</vt:lpstr>
      <vt:lpstr>Climate</vt:lpstr>
      <vt:lpstr>Climate</vt:lpstr>
      <vt:lpstr>MEXICAN LAND USE</vt:lpstr>
      <vt:lpstr>Resources</vt:lpstr>
      <vt:lpstr>Resources</vt:lpstr>
      <vt:lpstr>Slide 11</vt:lpstr>
      <vt:lpstr>Agriculture</vt:lpstr>
      <vt:lpstr>FOOD GROWN IN MEXICO</vt:lpstr>
      <vt:lpstr>Land Use</vt:lpstr>
      <vt:lpstr>MEAL PATTERNS</vt:lpstr>
      <vt:lpstr>BREAKFAST</vt:lpstr>
      <vt:lpstr>LA COMIDA (LUNCH)</vt:lpstr>
      <vt:lpstr>La Cena (Dinner)</vt:lpstr>
      <vt:lpstr>Chipotle</vt:lpstr>
      <vt:lpstr>Mexican Family:</vt:lpstr>
      <vt:lpstr>Typical Day In Mexico:</vt:lpstr>
      <vt:lpstr>Religion:</vt:lpstr>
      <vt:lpstr>Mexican Holidays:</vt:lpstr>
      <vt:lpstr>Mexican Celebrations</vt:lpstr>
      <vt:lpstr>Celebration Foods</vt:lpstr>
      <vt:lpstr>Mexican Wedding Cookies</vt:lpstr>
      <vt:lpstr>Tamales</vt:lpstr>
      <vt:lpstr>Work Cited</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Mexico</dc:title>
  <dc:creator>Kayla Johnson</dc:creator>
  <cp:lastModifiedBy>Johnson</cp:lastModifiedBy>
  <cp:revision>12</cp:revision>
  <dcterms:created xsi:type="dcterms:W3CDTF">2014-03-26T17:14:20Z</dcterms:created>
  <dcterms:modified xsi:type="dcterms:W3CDTF">2014-03-31T02:36:47Z</dcterms:modified>
</cp:coreProperties>
</file>