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26"/>
  </p:notesMasterIdLst>
  <p:sldIdLst>
    <p:sldId id="256" r:id="rId2"/>
    <p:sldId id="257" r:id="rId3"/>
    <p:sldId id="258" r:id="rId4"/>
    <p:sldId id="259" r:id="rId5"/>
    <p:sldId id="260" r:id="rId6"/>
    <p:sldId id="261" r:id="rId7"/>
    <p:sldId id="271" r:id="rId8"/>
    <p:sldId id="270" r:id="rId9"/>
    <p:sldId id="262" r:id="rId10"/>
    <p:sldId id="266" r:id="rId11"/>
    <p:sldId id="267" r:id="rId12"/>
    <p:sldId id="269" r:id="rId13"/>
    <p:sldId id="264" r:id="rId14"/>
    <p:sldId id="272" r:id="rId15"/>
    <p:sldId id="277" r:id="rId16"/>
    <p:sldId id="273" r:id="rId17"/>
    <p:sldId id="274" r:id="rId18"/>
    <p:sldId id="275" r:id="rId19"/>
    <p:sldId id="276" r:id="rId20"/>
    <p:sldId id="268" r:id="rId21"/>
    <p:sldId id="263" r:id="rId22"/>
    <p:sldId id="265" r:id="rId23"/>
    <p:sldId id="279"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42" autoAdjust="0"/>
    <p:restoredTop sz="94660"/>
  </p:normalViewPr>
  <p:slideViewPr>
    <p:cSldViewPr snapToGrid="0">
      <p:cViewPr varScale="1">
        <p:scale>
          <a:sx n="74" d="100"/>
          <a:sy n="74" d="100"/>
        </p:scale>
        <p:origin x="68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DDB08A-2473-4718-B297-2324010BD8FA}" type="datetimeFigureOut">
              <a:rPr lang="en-US" smtClean="0"/>
              <a:t>3/31/2014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A97ED9-B81D-4121-8A71-48988C6D4D45}" type="slidenum">
              <a:rPr lang="en-US" smtClean="0"/>
              <a:t>‹#›</a:t>
            </a:fld>
            <a:endParaRPr lang="en-US" dirty="0"/>
          </a:p>
        </p:txBody>
      </p:sp>
    </p:spTree>
    <p:extLst>
      <p:ext uri="{BB962C8B-B14F-4D97-AF65-F5344CB8AC3E}">
        <p14:creationId xmlns:p14="http://schemas.microsoft.com/office/powerpoint/2010/main" val="1556404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4A97ED9-B81D-4121-8A71-48988C6D4D45}" type="slidenum">
              <a:rPr lang="en-US" smtClean="0"/>
              <a:t>24</a:t>
            </a:fld>
            <a:endParaRPr lang="en-US" dirty="0"/>
          </a:p>
        </p:txBody>
      </p:sp>
    </p:spTree>
    <p:extLst>
      <p:ext uri="{BB962C8B-B14F-4D97-AF65-F5344CB8AC3E}">
        <p14:creationId xmlns:p14="http://schemas.microsoft.com/office/powerpoint/2010/main" val="26421352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F9AB22-8710-4A2B-9B89-53E67CD61AFE}" type="datetime1">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atin typeface="Segoe Print" panose="02000600000000000000" pitchFamily="2" charset="0"/>
              </a:defRPr>
            </a:lvl1pPr>
          </a:lstStyle>
          <a:p>
            <a:fld id="{24F67E17-0072-4442-93BC-39C74FEB1CFB}" type="slidenum">
              <a:rPr lang="en-US" smtClean="0"/>
              <a:pPr/>
              <a:t>‹#›</a:t>
            </a:fld>
            <a:endParaRPr lang="en-US" dirty="0"/>
          </a:p>
        </p:txBody>
      </p:sp>
    </p:spTree>
    <p:extLst>
      <p:ext uri="{BB962C8B-B14F-4D97-AF65-F5344CB8AC3E}">
        <p14:creationId xmlns:p14="http://schemas.microsoft.com/office/powerpoint/2010/main" val="1206992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BD6B2-D09F-4934-869E-F15A9A3CAC95}" type="datetime1">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727290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3BF5CC-6848-469F-A2A3-745C0C6DF7A4}" type="datetime1">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30821864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04D285-5B47-469B-9D19-4A324C197F13}" type="datetime1">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67E17-0072-4442-93BC-39C74FEB1CFB}"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17921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3228A89-9109-4556-9D8F-0DAE30BAAA44}" type="datetime1">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2322178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6DE5B8FC-65AB-452D-9B55-6329AB79701D}" type="datetime1">
              <a:rPr lang="en-US" smtClean="0"/>
              <a:t>3/31/2014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4293871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D9A0AC9-818C-412E-B7A6-4BFC5231818E}" type="datetime1">
              <a:rPr lang="en-US" smtClean="0"/>
              <a:t>3/31/2014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27873884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8112D0B-FBC1-4F6E-8A6E-059431E1FF1F}" type="datetime1">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25401937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5DD6D19-1307-4E5A-95AA-9A34EE4CBD4B}" type="datetime1">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1666802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CA8215-E0E4-4C1C-93F0-A441E2BE29DE}" type="datetime1">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1827448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smtClean="0"/>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86012D-9317-4CC3-9640-009B98542CD1}" type="datetime1">
              <a:rPr lang="en-US" smtClean="0"/>
              <a:t>3/31/2014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368161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DBF8DE9-7D2D-4EA6-8236-21A63D9508FB}" type="datetime1">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2748135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F43A734-4D44-41B0-9DC2-B3C324E927D8}" type="datetime1">
              <a:rPr lang="en-US" smtClean="0"/>
              <a:t>3/31/2014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1837490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A5DA5DE-DA05-498A-958A-AD70B8C5908D}" type="datetime1">
              <a:rPr lang="en-US" smtClean="0"/>
              <a:t>3/31/2014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104131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C4052-6CD6-4FA8-97BC-E5011A99644C}" type="datetime1">
              <a:rPr lang="en-US" smtClean="0"/>
              <a:t>3/31/2014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1846744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39AE39-94E7-4F48-94C4-728A6B057CC1}" type="datetime1">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1584079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D7AA47-DF50-4078-959D-1B4CE5D23177}" type="datetime1">
              <a:rPr lang="en-US" smtClean="0"/>
              <a:t>3/31/2014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F67E17-0072-4442-93BC-39C74FEB1CFB}" type="slidenum">
              <a:rPr lang="en-US" smtClean="0"/>
              <a:t>‹#›</a:t>
            </a:fld>
            <a:endParaRPr lang="en-US" dirty="0"/>
          </a:p>
        </p:txBody>
      </p:sp>
    </p:spTree>
    <p:extLst>
      <p:ext uri="{BB962C8B-B14F-4D97-AF65-F5344CB8AC3E}">
        <p14:creationId xmlns:p14="http://schemas.microsoft.com/office/powerpoint/2010/main" val="229872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80B7AEF-924F-454D-A568-EAA991B18F62}" type="datetime1">
              <a:rPr lang="en-US" smtClean="0"/>
              <a:t>3/31/2014</a:t>
            </a:fld>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4F67E17-0072-4442-93BC-39C74FEB1CFB}" type="slidenum">
              <a:rPr lang="en-US" smtClean="0"/>
              <a:t>‹#›</a:t>
            </a:fld>
            <a:endParaRPr lang="en-US" dirty="0"/>
          </a:p>
        </p:txBody>
      </p:sp>
    </p:spTree>
    <p:extLst>
      <p:ext uri="{BB962C8B-B14F-4D97-AF65-F5344CB8AC3E}">
        <p14:creationId xmlns:p14="http://schemas.microsoft.com/office/powerpoint/2010/main" val="1618587671"/>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iming>
    <p:tnLst>
      <p:par>
        <p:cTn id="1" dur="indefinite" restart="never" nodeType="tmRoot"/>
      </p:par>
    </p:tnLst>
  </p:timing>
  <p:hf hdr="0" ftr="0" dt="0"/>
  <p:txStyles>
    <p:titleStyle>
      <a:lvl1pPr algn="ctr" defTabSz="914400" rtl="0" eaLnBrk="1" latinLnBrk="0" hangingPunct="1">
        <a:lnSpc>
          <a:spcPct val="90000"/>
        </a:lnSpc>
        <a:spcBef>
          <a:spcPct val="0"/>
        </a:spcBef>
        <a:buNone/>
        <a:defRPr sz="4000" b="1" i="0" kern="1200" cap="all">
          <a:solidFill>
            <a:schemeClr val="tx1"/>
          </a:solidFill>
          <a:effectLst>
            <a:outerShdw blurRad="50800" dist="63500" dir="2700000" algn="tl" rotWithShape="0">
              <a:srgbClr val="000000">
                <a:alpha val="48000"/>
              </a:srgbClr>
            </a:outerShdw>
          </a:effectLst>
          <a:latin typeface="Narkisim" panose="020E0502050101010101" pitchFamily="34" charset="-79"/>
          <a:ea typeface="+mj-ea"/>
          <a:cs typeface="Narkisim" panose="020E0502050101010101" pitchFamily="34" charset="-79"/>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Segoe Print" panose="02000600000000000000" pitchFamily="2"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Segoe Print" panose="02000600000000000000" pitchFamily="2"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Segoe Print" panose="02000600000000000000" pitchFamily="2" charset="0"/>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Segoe Print" panose="02000600000000000000" pitchFamily="2" charset="0"/>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Segoe Print" panose="02000600000000000000" pitchFamily="2" charset="0"/>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www.chinahighlights.com/travelguide/chinese-food/eight-chinese-dishes.htm" TargetMode="External"/><Relationship Id="rId13" Type="http://schemas.openxmlformats.org/officeDocument/2006/relationships/hyperlink" Target="http://www.travelchinaguide.com/climate/" TargetMode="External"/><Relationship Id="rId3" Type="http://schemas.openxmlformats.org/officeDocument/2006/relationships/hyperlink" Target="http://xiangyaoyu.com/family-structure-in-china.html" TargetMode="External"/><Relationship Id="rId7" Type="http://schemas.openxmlformats.org/officeDocument/2006/relationships/hyperlink" Target="http://www.china.org.cn/english/features/Festivals/78308.htm" TargetMode="External"/><Relationship Id="rId12" Type="http://schemas.openxmlformats.org/officeDocument/2006/relationships/hyperlink" Target="http://nypost.com/2008/09/09/a-day-in-the-life/" TargetMode="External"/><Relationship Id="rId17" Type="http://schemas.openxmlformats.org/officeDocument/2006/relationships/hyperlink" Target="http://www.travelchinaguide.com/essential/holidays/new-year/food.htm" TargetMode="External"/><Relationship Id="rId2" Type="http://schemas.openxmlformats.org/officeDocument/2006/relationships/notesSlide" Target="../notesSlides/notesSlide1.xml"/><Relationship Id="rId16" Type="http://schemas.openxmlformats.org/officeDocument/2006/relationships/hyperlink" Target="http://www.mapsofworld.com/china/important-cities.htm" TargetMode="External"/><Relationship Id="rId1" Type="http://schemas.openxmlformats.org/officeDocument/2006/relationships/slideLayout" Target="../slideLayouts/slideLayout4.xml"/><Relationship Id="rId6" Type="http://schemas.openxmlformats.org/officeDocument/2006/relationships/hyperlink" Target="http://www.china.org.cn/english/features/Festivals/78320.htm" TargetMode="External"/><Relationship Id="rId11" Type="http://schemas.openxmlformats.org/officeDocument/2006/relationships/hyperlink" Target="http://www.timeforkids.com/destination/china/day-in-life" TargetMode="External"/><Relationship Id="rId5" Type="http://schemas.openxmlformats.org/officeDocument/2006/relationships/hyperlink" Target="http://www.china.org.cn/english/features/Festivals/78322.htm" TargetMode="External"/><Relationship Id="rId15" Type="http://schemas.openxmlformats.org/officeDocument/2006/relationships/hyperlink" Target="http://en.wikipedia.org/wiki/Agriculture_in_China" TargetMode="External"/><Relationship Id="rId10" Type="http://schemas.openxmlformats.org/officeDocument/2006/relationships/hyperlink" Target="http://www.travelchinaguide.com/tour/food/chinese-cooking/festival-food.htm" TargetMode="External"/><Relationship Id="rId4" Type="http://schemas.openxmlformats.org/officeDocument/2006/relationships/hyperlink" Target="http://english.people.com.cn/92824/92845/92875/6442434.html" TargetMode="External"/><Relationship Id="rId9" Type="http://schemas.openxmlformats.org/officeDocument/2006/relationships/hyperlink" Target="http://www.chinafacttours.com/facts/tradition/chinese-eating-custom.html" TargetMode="External"/><Relationship Id="rId14" Type="http://schemas.openxmlformats.org/officeDocument/2006/relationships/hyperlink" Target="http://www.travelchinaguide.com/intro/geography/"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1112838"/>
          </a:xfrm>
        </p:spPr>
        <p:txBody>
          <a:bodyPr>
            <a:normAutofit/>
          </a:bodyPr>
          <a:lstStyle/>
          <a:p>
            <a:r>
              <a:rPr lang="en-US" dirty="0" smtClean="0"/>
              <a:t>Culinary travel guide</a:t>
            </a:r>
            <a:endParaRPr lang="en-US" sz="6600" i="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595269" y="4978400"/>
            <a:ext cx="9001462" cy="850900"/>
          </a:xfrm>
        </p:spPr>
        <p:txBody>
          <a:bodyPr/>
          <a:lstStyle/>
          <a:p>
            <a:r>
              <a:rPr lang="en-US" dirty="0" smtClean="0"/>
              <a:t>By: Emily Grav &amp; Kaila Meyer</a:t>
            </a:r>
            <a:endParaRPr lang="en-US" dirty="0"/>
          </a:p>
        </p:txBody>
      </p:sp>
      <p:sp>
        <p:nvSpPr>
          <p:cNvPr id="4" name="TextBox 3"/>
          <p:cNvSpPr txBox="1"/>
          <p:nvPr/>
        </p:nvSpPr>
        <p:spPr>
          <a:xfrm>
            <a:off x="3835400" y="2993936"/>
            <a:ext cx="4521200" cy="1200329"/>
          </a:xfrm>
          <a:prstGeom prst="rect">
            <a:avLst/>
          </a:prstGeom>
          <a:noFill/>
        </p:spPr>
        <p:txBody>
          <a:bodyPr wrap="square" rtlCol="0">
            <a:spAutoFit/>
          </a:bodyPr>
          <a:lstStyle/>
          <a:p>
            <a:pPr algn="ctr"/>
            <a:r>
              <a:rPr lang="en-US" sz="7200" b="1" i="1" dirty="0" smtClean="0">
                <a:effectLst>
                  <a:outerShdw blurRad="38100" dist="38100" dir="2700000" algn="tl">
                    <a:srgbClr val="000000">
                      <a:alpha val="43137"/>
                    </a:srgbClr>
                  </a:outerShdw>
                </a:effectLst>
                <a:latin typeface="Narkisim" panose="020E0502050101010101" pitchFamily="34" charset="-79"/>
                <a:cs typeface="Narkisim" panose="020E0502050101010101" pitchFamily="34" charset="-79"/>
              </a:rPr>
              <a:t>China!</a:t>
            </a:r>
            <a:endParaRPr lang="en-US" sz="7200" b="1" i="1" dirty="0">
              <a:effectLst>
                <a:outerShdw blurRad="38100" dist="38100" dir="2700000" algn="tl">
                  <a:srgbClr val="000000">
                    <a:alpha val="43137"/>
                  </a:srgbClr>
                </a:outerShdw>
              </a:effectLst>
              <a:latin typeface="Narkisim" panose="020E0502050101010101" pitchFamily="34" charset="-79"/>
              <a:cs typeface="Narkisim" panose="020E0502050101010101" pitchFamily="34" charset="-79"/>
            </a:endParaRPr>
          </a:p>
        </p:txBody>
      </p:sp>
      <p:sp>
        <p:nvSpPr>
          <p:cNvPr id="5" name="Slide Number Placeholder 4"/>
          <p:cNvSpPr>
            <a:spLocks noGrp="1"/>
          </p:cNvSpPr>
          <p:nvPr>
            <p:ph type="sldNum" sz="quarter" idx="12"/>
          </p:nvPr>
        </p:nvSpPr>
        <p:spPr/>
        <p:txBody>
          <a:bodyPr/>
          <a:lstStyle/>
          <a:p>
            <a:fld id="{24F67E17-0072-4442-93BC-39C74FEB1CFB}" type="slidenum">
              <a:rPr lang="en-US" smtClean="0"/>
              <a:pPr/>
              <a:t>1</a:t>
            </a:fld>
            <a:endParaRPr lang="en-US" dirty="0"/>
          </a:p>
        </p:txBody>
      </p:sp>
    </p:spTree>
    <p:extLst>
      <p:ext uri="{BB962C8B-B14F-4D97-AF65-F5344CB8AC3E}">
        <p14:creationId xmlns:p14="http://schemas.microsoft.com/office/powerpoint/2010/main" val="1125444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961292"/>
          </a:xfrm>
        </p:spPr>
        <p:txBody>
          <a:bodyPr/>
          <a:lstStyle/>
          <a:p>
            <a:r>
              <a:rPr lang="en-US" dirty="0" smtClean="0"/>
              <a:t>China’s natural resources cont</a:t>
            </a:r>
            <a:r>
              <a:rPr lang="en-US" dirty="0"/>
              <a:t>.</a:t>
            </a:r>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8413" y="709031"/>
            <a:ext cx="6189662" cy="4982738"/>
          </a:xfrm>
        </p:spPr>
      </p:pic>
      <p:sp>
        <p:nvSpPr>
          <p:cNvPr id="4" name="Text Placeholder 3"/>
          <p:cNvSpPr>
            <a:spLocks noGrp="1"/>
          </p:cNvSpPr>
          <p:nvPr>
            <p:ph type="body" sz="half" idx="2"/>
          </p:nvPr>
        </p:nvSpPr>
        <p:spPr>
          <a:xfrm>
            <a:off x="917228" y="1570892"/>
            <a:ext cx="3932237" cy="4923693"/>
          </a:xfrm>
        </p:spPr>
        <p:txBody>
          <a:bodyPr>
            <a:normAutofit lnSpcReduction="10000"/>
          </a:bodyPr>
          <a:lstStyle/>
          <a:p>
            <a:r>
              <a:rPr lang="en-US" dirty="0" smtClean="0"/>
              <a:t>China is a leading producer of cotton which is grown throughout the country. It also raises silkworms, a traditional art practiced in central and southern china. </a:t>
            </a:r>
          </a:p>
          <a:p>
            <a:r>
              <a:rPr lang="en-US" dirty="0" smtClean="0"/>
              <a:t>The livestock population is very large, but pigs and fowl are the most common farm animal. In western China, sheep, goat and camel are raised. Cattle, water buffalo, horses, mules, and donkeys are also being raised.</a:t>
            </a:r>
          </a:p>
          <a:p>
            <a:r>
              <a:rPr lang="en-US" dirty="0" smtClean="0"/>
              <a:t>There is also a large fishing industry which accounts for 1/3 of the world’s fish production.</a:t>
            </a:r>
            <a:endParaRPr lang="en-US" dirty="0"/>
          </a:p>
        </p:txBody>
      </p:sp>
      <p:sp>
        <p:nvSpPr>
          <p:cNvPr id="3" name="Slide Number Placeholder 2"/>
          <p:cNvSpPr>
            <a:spLocks noGrp="1"/>
          </p:cNvSpPr>
          <p:nvPr>
            <p:ph type="sldNum" sz="quarter" idx="12"/>
          </p:nvPr>
        </p:nvSpPr>
        <p:spPr/>
        <p:txBody>
          <a:bodyPr/>
          <a:lstStyle/>
          <a:p>
            <a:fld id="{24F67E17-0072-4442-93BC-39C74FEB1CFB}" type="slidenum">
              <a:rPr lang="en-US" smtClean="0"/>
              <a:t>10</a:t>
            </a:fld>
            <a:endParaRPr lang="en-US" dirty="0"/>
          </a:p>
        </p:txBody>
      </p:sp>
    </p:spTree>
    <p:extLst>
      <p:ext uri="{BB962C8B-B14F-4D97-AF65-F5344CB8AC3E}">
        <p14:creationId xmlns:p14="http://schemas.microsoft.com/office/powerpoint/2010/main" val="18676986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95793" y="439239"/>
            <a:ext cx="5929773" cy="703385"/>
          </a:xfrm>
        </p:spPr>
        <p:txBody>
          <a:bodyPr/>
          <a:lstStyle/>
          <a:p>
            <a:r>
              <a:rPr lang="en-US" dirty="0" smtClean="0"/>
              <a:t>agriculture</a:t>
            </a:r>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l="27663" r="27663"/>
          <a:stretch>
            <a:fillRect/>
          </a:stretch>
        </p:blipFill>
        <p:spPr>
          <a:xfrm>
            <a:off x="8034404" y="1142624"/>
            <a:ext cx="3255356" cy="4883038"/>
          </a:xfrm>
        </p:spPr>
      </p:pic>
      <p:sp>
        <p:nvSpPr>
          <p:cNvPr id="7" name="Text Placeholder 6"/>
          <p:cNvSpPr>
            <a:spLocks noGrp="1"/>
          </p:cNvSpPr>
          <p:nvPr>
            <p:ph type="body" sz="half" idx="2"/>
          </p:nvPr>
        </p:nvSpPr>
        <p:spPr>
          <a:xfrm>
            <a:off x="913793" y="1142625"/>
            <a:ext cx="6893775" cy="5445744"/>
          </a:xfrm>
        </p:spPr>
        <p:txBody>
          <a:bodyPr>
            <a:normAutofit/>
          </a:bodyPr>
          <a:lstStyle/>
          <a:p>
            <a:r>
              <a:rPr lang="en-US" dirty="0" smtClean="0"/>
              <a:t>Only about 15% of the land in China can be cultivated. So to overcome this problem they’ve started to plant close to or even in large cities. bok choy-like greens are grown in a square outside railway stations in Ezhou. So non-staple foods (mostly vegetables and milk) can now be produced in urban cities like the capital, Beijing. </a:t>
            </a:r>
          </a:p>
          <a:p>
            <a:r>
              <a:rPr lang="en-US" dirty="0" smtClean="0"/>
              <a:t>Rice is the most important crop. It takes up about 25% percent of the farmland. Wheat follows close behind in matter of importance. </a:t>
            </a:r>
          </a:p>
          <a:p>
            <a:r>
              <a:rPr lang="en-US" dirty="0" smtClean="0"/>
              <a:t>Other crops like potatoes and fruit are grown in various regions throughout China. Tea, sugarcane and sugar beets are other important food crops.</a:t>
            </a:r>
          </a:p>
          <a:p>
            <a:r>
              <a:rPr lang="en-US" dirty="0" smtClean="0"/>
              <a:t>Citrus fruit, however is an important cash crop. Mandarins are the most popular, roughly doubling the output for oranges.</a:t>
            </a:r>
          </a:p>
        </p:txBody>
      </p:sp>
      <p:sp>
        <p:nvSpPr>
          <p:cNvPr id="2" name="Slide Number Placeholder 1"/>
          <p:cNvSpPr>
            <a:spLocks noGrp="1"/>
          </p:cNvSpPr>
          <p:nvPr>
            <p:ph type="sldNum" sz="quarter" idx="12"/>
          </p:nvPr>
        </p:nvSpPr>
        <p:spPr/>
        <p:txBody>
          <a:bodyPr/>
          <a:lstStyle/>
          <a:p>
            <a:fld id="{24F67E17-0072-4442-93BC-39C74FEB1CFB}" type="slidenum">
              <a:rPr lang="en-US" smtClean="0"/>
              <a:t>11</a:t>
            </a:fld>
            <a:endParaRPr lang="en-US" dirty="0"/>
          </a:p>
        </p:txBody>
      </p:sp>
    </p:spTree>
    <p:extLst>
      <p:ext uri="{BB962C8B-B14F-4D97-AF65-F5344CB8AC3E}">
        <p14:creationId xmlns:p14="http://schemas.microsoft.com/office/powerpoint/2010/main" val="2816310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Agriculture’s importance</a:t>
            </a:r>
            <a:endParaRPr lang="en-US" dirty="0"/>
          </a:p>
        </p:txBody>
      </p:sp>
      <p:sp>
        <p:nvSpPr>
          <p:cNvPr id="3" name="Content Placeholder 2"/>
          <p:cNvSpPr>
            <a:spLocks noGrp="1"/>
          </p:cNvSpPr>
          <p:nvPr>
            <p:ph idx="1"/>
          </p:nvPr>
        </p:nvSpPr>
        <p:spPr>
          <a:xfrm>
            <a:off x="913795" y="2096064"/>
            <a:ext cx="10353762" cy="4234398"/>
          </a:xfrm>
        </p:spPr>
        <p:txBody>
          <a:bodyPr>
            <a:normAutofit/>
          </a:bodyPr>
          <a:lstStyle/>
          <a:p>
            <a:pPr marL="0" indent="0">
              <a:buNone/>
            </a:pPr>
            <a:r>
              <a:rPr lang="en-US" sz="2800" dirty="0" smtClean="0"/>
              <a:t>	China’s limited space for farming has resulted in chronic food shortages throughout its history. Production efficiency has increased, however efforts to expand into northern and western China have had little success. The region is generally colder and drier than other farmlands to the east. Also, since the 50’s, farm space has been under pressure from increasing urbanization. </a:t>
            </a:r>
            <a:endParaRPr lang="en-US" sz="2800" dirty="0"/>
          </a:p>
        </p:txBody>
      </p:sp>
      <p:sp>
        <p:nvSpPr>
          <p:cNvPr id="4" name="Slide Number Placeholder 3"/>
          <p:cNvSpPr>
            <a:spLocks noGrp="1"/>
          </p:cNvSpPr>
          <p:nvPr>
            <p:ph type="sldNum" sz="quarter" idx="12"/>
          </p:nvPr>
        </p:nvSpPr>
        <p:spPr/>
        <p:txBody>
          <a:bodyPr/>
          <a:lstStyle/>
          <a:p>
            <a:fld id="{24F67E17-0072-4442-93BC-39C74FEB1CFB}" type="slidenum">
              <a:rPr lang="en-US" smtClean="0"/>
              <a:t>12</a:t>
            </a:fld>
            <a:endParaRPr lang="en-US" dirty="0"/>
          </a:p>
        </p:txBody>
      </p:sp>
    </p:spTree>
    <p:extLst>
      <p:ext uri="{BB962C8B-B14F-4D97-AF65-F5344CB8AC3E}">
        <p14:creationId xmlns:p14="http://schemas.microsoft.com/office/powerpoint/2010/main" val="6719284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Traditional Family</a:t>
            </a:r>
            <a:endParaRPr lang="en-US" dirty="0"/>
          </a:p>
        </p:txBody>
      </p:sp>
      <p:sp>
        <p:nvSpPr>
          <p:cNvPr id="3" name="Content Placeholder 2"/>
          <p:cNvSpPr>
            <a:spLocks noGrp="1"/>
          </p:cNvSpPr>
          <p:nvPr>
            <p:ph idx="1"/>
          </p:nvPr>
        </p:nvSpPr>
        <p:spPr>
          <a:xfrm>
            <a:off x="4812029" y="1935921"/>
            <a:ext cx="6455527" cy="3695136"/>
          </a:xfrm>
        </p:spPr>
        <p:txBody>
          <a:bodyPr/>
          <a:lstStyle/>
          <a:p>
            <a:r>
              <a:rPr lang="en-US" dirty="0" smtClean="0"/>
              <a:t>The typical Chinese family has changed over the this last decade. It has gone from typically having anywhere from between two to four generations living in one household to having about one generation living in the house.</a:t>
            </a:r>
          </a:p>
          <a:p>
            <a:r>
              <a:rPr lang="en-US" dirty="0" smtClean="0"/>
              <a:t>The family is used to be focused on having a large size family but now it is focused on having a smaller family</a:t>
            </a:r>
            <a:endParaRPr lang="en-US" dirty="0"/>
          </a:p>
        </p:txBody>
      </p:sp>
      <p:sp>
        <p:nvSpPr>
          <p:cNvPr id="6" name="TextBox 5"/>
          <p:cNvSpPr txBox="1"/>
          <p:nvPr/>
        </p:nvSpPr>
        <p:spPr>
          <a:xfrm>
            <a:off x="7010400" y="6494463"/>
            <a:ext cx="6324600" cy="276999"/>
          </a:xfrm>
          <a:prstGeom prst="rect">
            <a:avLst/>
          </a:prstGeom>
          <a:noFill/>
        </p:spPr>
        <p:txBody>
          <a:bodyPr wrap="square" rtlCol="0">
            <a:spAutoFit/>
          </a:bodyPr>
          <a:lstStyle/>
          <a:p>
            <a:r>
              <a:rPr lang="en-US" sz="1200" dirty="0" smtClean="0"/>
              <a:t>http://globerove.com/china/chinese-culture-family-life/1781</a:t>
            </a:r>
            <a:endParaRPr lang="en-US" sz="12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6760" y="2244531"/>
            <a:ext cx="3845052" cy="2563368"/>
          </a:xfrm>
          <a:prstGeom prst="rect">
            <a:avLst/>
          </a:prstGeom>
        </p:spPr>
      </p:pic>
      <p:sp>
        <p:nvSpPr>
          <p:cNvPr id="4" name="Slide Number Placeholder 3"/>
          <p:cNvSpPr>
            <a:spLocks noGrp="1"/>
          </p:cNvSpPr>
          <p:nvPr>
            <p:ph type="sldNum" sz="quarter" idx="12"/>
          </p:nvPr>
        </p:nvSpPr>
        <p:spPr/>
        <p:txBody>
          <a:bodyPr/>
          <a:lstStyle/>
          <a:p>
            <a:fld id="{24F67E17-0072-4442-93BC-39C74FEB1CFB}" type="slidenum">
              <a:rPr lang="en-US" smtClean="0"/>
              <a:t>13</a:t>
            </a:fld>
            <a:endParaRPr lang="en-US" dirty="0"/>
          </a:p>
        </p:txBody>
      </p:sp>
    </p:spTree>
    <p:extLst>
      <p:ext uri="{BB962C8B-B14F-4D97-AF65-F5344CB8AC3E}">
        <p14:creationId xmlns:p14="http://schemas.microsoft.com/office/powerpoint/2010/main" val="22023107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typical day for students</a:t>
            </a:r>
            <a:endParaRPr lang="en-US" dirty="0"/>
          </a:p>
        </p:txBody>
      </p:sp>
      <p:sp>
        <p:nvSpPr>
          <p:cNvPr id="3" name="Content Placeholder 2"/>
          <p:cNvSpPr>
            <a:spLocks noGrp="1"/>
          </p:cNvSpPr>
          <p:nvPr>
            <p:ph idx="1"/>
          </p:nvPr>
        </p:nvSpPr>
        <p:spPr/>
        <p:txBody>
          <a:bodyPr/>
          <a:lstStyle/>
          <a:p>
            <a:r>
              <a:rPr lang="en-US" dirty="0" smtClean="0"/>
              <a:t>They wake up at somewhere between 6 and 7 AM</a:t>
            </a:r>
          </a:p>
          <a:p>
            <a:r>
              <a:rPr lang="en-US" dirty="0" smtClean="0"/>
              <a:t>They eat breakfast with their family before they have to leave for school</a:t>
            </a:r>
          </a:p>
          <a:p>
            <a:r>
              <a:rPr lang="en-US" dirty="0" smtClean="0"/>
              <a:t>Most students walk to school because it is not very far away</a:t>
            </a:r>
          </a:p>
          <a:p>
            <a:r>
              <a:rPr lang="en-US" dirty="0" smtClean="0"/>
              <a:t>Each class is about 45 minutes long and they have a 10 minute break between every class</a:t>
            </a:r>
          </a:p>
          <a:p>
            <a:r>
              <a:rPr lang="en-US" dirty="0" smtClean="0"/>
              <a:t>Typically kids don’t have very much free time because they are either in class or at home doing homework</a:t>
            </a:r>
          </a:p>
          <a:p>
            <a:r>
              <a:rPr lang="en-US" dirty="0" smtClean="0"/>
              <a:t>Chinese students do not get a summer break</a:t>
            </a:r>
          </a:p>
        </p:txBody>
      </p:sp>
      <p:sp>
        <p:nvSpPr>
          <p:cNvPr id="4" name="Slide Number Placeholder 3"/>
          <p:cNvSpPr>
            <a:spLocks noGrp="1"/>
          </p:cNvSpPr>
          <p:nvPr>
            <p:ph type="sldNum" sz="quarter" idx="12"/>
          </p:nvPr>
        </p:nvSpPr>
        <p:spPr/>
        <p:txBody>
          <a:bodyPr/>
          <a:lstStyle/>
          <a:p>
            <a:fld id="{24F67E17-0072-4442-93BC-39C74FEB1CFB}" type="slidenum">
              <a:rPr lang="en-US" smtClean="0"/>
              <a:t>14</a:t>
            </a:fld>
            <a:endParaRPr lang="en-US" dirty="0"/>
          </a:p>
        </p:txBody>
      </p:sp>
    </p:spTree>
    <p:extLst>
      <p:ext uri="{BB962C8B-B14F-4D97-AF65-F5344CB8AC3E}">
        <p14:creationId xmlns:p14="http://schemas.microsoft.com/office/powerpoint/2010/main" val="262190041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country of China practices many religions. The main few are Buddhism, Taoism, Islam, Catholicism and Christianity.</a:t>
            </a:r>
          </a:p>
          <a:p>
            <a:r>
              <a:rPr lang="en-US" dirty="0" smtClean="0"/>
              <a:t>Most of the Chinese people practice Taoism, Christianity, or Buddhism.</a:t>
            </a:r>
          </a:p>
          <a:p>
            <a:r>
              <a:rPr lang="en-US" dirty="0" smtClean="0"/>
              <a:t>There are nearly 13 thousand Buddhist temples and over 33 Buddhist colleges.</a:t>
            </a:r>
          </a:p>
          <a:p>
            <a:r>
              <a:rPr lang="en-US" dirty="0" smtClean="0"/>
              <a:t>Taoism has been practiced for 18 hundred years, since the second century AD. It advocates worship of natural objects and ancestors</a:t>
            </a:r>
          </a:p>
          <a:p>
            <a:r>
              <a:rPr lang="en-US" dirty="0" smtClean="0"/>
              <a:t>Christianity was introduced in the 19</a:t>
            </a:r>
            <a:r>
              <a:rPr lang="en-US" baseline="30000" dirty="0" smtClean="0"/>
              <a:t>th</a:t>
            </a:r>
            <a:r>
              <a:rPr lang="en-US" dirty="0" smtClean="0"/>
              <a:t> century and spread greatly after the 1840’s. As of today there are around ten million Chinese Christians.</a:t>
            </a:r>
            <a:endParaRPr lang="en-US" dirty="0"/>
          </a:p>
        </p:txBody>
      </p:sp>
      <p:sp>
        <p:nvSpPr>
          <p:cNvPr id="4" name="Slide Number Placeholder 3"/>
          <p:cNvSpPr>
            <a:spLocks noGrp="1"/>
          </p:cNvSpPr>
          <p:nvPr>
            <p:ph type="sldNum" sz="quarter" idx="12"/>
          </p:nvPr>
        </p:nvSpPr>
        <p:spPr/>
        <p:txBody>
          <a:bodyPr/>
          <a:lstStyle/>
          <a:p>
            <a:fld id="{24F67E17-0072-4442-93BC-39C74FEB1CFB}" type="slidenum">
              <a:rPr lang="en-US" smtClean="0"/>
              <a:t>15</a:t>
            </a:fld>
            <a:endParaRPr lang="en-US" dirty="0"/>
          </a:p>
        </p:txBody>
      </p:sp>
    </p:spTree>
    <p:extLst>
      <p:ext uri="{BB962C8B-B14F-4D97-AF65-F5344CB8AC3E}">
        <p14:creationId xmlns:p14="http://schemas.microsoft.com/office/powerpoint/2010/main" val="366989945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Festivals!</a:t>
            </a:r>
            <a:endParaRPr lang="en-US" dirty="0"/>
          </a:p>
        </p:txBody>
      </p:sp>
      <p:sp>
        <p:nvSpPr>
          <p:cNvPr id="3" name="Content Placeholder 2"/>
          <p:cNvSpPr>
            <a:spLocks noGrp="1"/>
          </p:cNvSpPr>
          <p:nvPr>
            <p:ph idx="1"/>
          </p:nvPr>
        </p:nvSpPr>
        <p:spPr/>
        <p:txBody>
          <a:bodyPr/>
          <a:lstStyle/>
          <a:p>
            <a:r>
              <a:rPr lang="en-US" dirty="0" smtClean="0"/>
              <a:t>There are many different festivals that the Chinese celebrate throughout the year</a:t>
            </a:r>
          </a:p>
          <a:p>
            <a:r>
              <a:rPr lang="en-US" dirty="0" smtClean="0"/>
              <a:t>Three of them are : Spring Festival, Lantern Festival, and the Winter Solstice Festival</a:t>
            </a:r>
            <a:endParaRPr lang="en-US" dirty="0"/>
          </a:p>
        </p:txBody>
      </p:sp>
      <p:sp>
        <p:nvSpPr>
          <p:cNvPr id="4" name="Slide Number Placeholder 3"/>
          <p:cNvSpPr>
            <a:spLocks noGrp="1"/>
          </p:cNvSpPr>
          <p:nvPr>
            <p:ph type="sldNum" sz="quarter" idx="12"/>
          </p:nvPr>
        </p:nvSpPr>
        <p:spPr/>
        <p:txBody>
          <a:bodyPr/>
          <a:lstStyle/>
          <a:p>
            <a:fld id="{24F67E17-0072-4442-93BC-39C74FEB1CFB}" type="slidenum">
              <a:rPr lang="en-US" smtClean="0"/>
              <a:t>16</a:t>
            </a:fld>
            <a:endParaRPr lang="en-US" dirty="0"/>
          </a:p>
        </p:txBody>
      </p:sp>
    </p:spTree>
    <p:extLst>
      <p:ext uri="{BB962C8B-B14F-4D97-AF65-F5344CB8AC3E}">
        <p14:creationId xmlns:p14="http://schemas.microsoft.com/office/powerpoint/2010/main" val="8402779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Spring Festival</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Families get together like they would for Christmas in the United States</a:t>
            </a:r>
          </a:p>
          <a:p>
            <a:r>
              <a:rPr lang="en-US" dirty="0" smtClean="0"/>
              <a:t>The Spring Festival is on the 1</a:t>
            </a:r>
            <a:r>
              <a:rPr lang="en-US" baseline="30000" dirty="0" smtClean="0"/>
              <a:t>st</a:t>
            </a:r>
            <a:r>
              <a:rPr lang="en-US" dirty="0" smtClean="0"/>
              <a:t> day of the 1</a:t>
            </a:r>
            <a:r>
              <a:rPr lang="en-US" baseline="30000" dirty="0" smtClean="0"/>
              <a:t>st</a:t>
            </a:r>
            <a:r>
              <a:rPr lang="en-US" dirty="0" smtClean="0"/>
              <a:t> lunar month</a:t>
            </a:r>
          </a:p>
          <a:p>
            <a:r>
              <a:rPr lang="en-US" dirty="0" smtClean="0"/>
              <a:t>Celebrate the new year coming in</a:t>
            </a:r>
          </a:p>
          <a:p>
            <a:r>
              <a:rPr lang="en-US" dirty="0" smtClean="0"/>
              <a:t>People clean and decorate to bring in a happy </a:t>
            </a:r>
            <a:r>
              <a:rPr lang="en-US" dirty="0" smtClean="0"/>
              <a:t>atmosphere</a:t>
            </a:r>
          </a:p>
          <a:p>
            <a:r>
              <a:rPr lang="en-US" dirty="0" smtClean="0"/>
              <a:t>The food is very luxurious on this day. Most people eat </a:t>
            </a:r>
            <a:r>
              <a:rPr lang="en-US" i="1" dirty="0" smtClean="0"/>
              <a:t>niangao</a:t>
            </a:r>
            <a:r>
              <a:rPr lang="en-US" dirty="0" smtClean="0"/>
              <a:t> (a cake made of rice flour). Others eat </a:t>
            </a:r>
            <a:r>
              <a:rPr lang="en-US" i="1" dirty="0" smtClean="0"/>
              <a:t>jiaozi</a:t>
            </a:r>
            <a:r>
              <a:rPr lang="en-US" dirty="0" smtClean="0"/>
              <a:t> or dumpling for breakfast.</a:t>
            </a:r>
            <a:endParaRPr lang="en-US" dirty="0" smtClean="0"/>
          </a:p>
          <a:p>
            <a:endParaRPr lang="en-US"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77856" y="2396331"/>
            <a:ext cx="3486150" cy="3086100"/>
          </a:xfrm>
        </p:spPr>
      </p:pic>
      <p:sp>
        <p:nvSpPr>
          <p:cNvPr id="8" name="Slide Number Placeholder 7"/>
          <p:cNvSpPr>
            <a:spLocks noGrp="1"/>
          </p:cNvSpPr>
          <p:nvPr>
            <p:ph type="sldNum" sz="quarter" idx="12"/>
          </p:nvPr>
        </p:nvSpPr>
        <p:spPr/>
        <p:txBody>
          <a:bodyPr/>
          <a:lstStyle/>
          <a:p>
            <a:fld id="{24F67E17-0072-4442-93BC-39C74FEB1CFB}" type="slidenum">
              <a:rPr lang="en-US" smtClean="0"/>
              <a:t>17</a:t>
            </a:fld>
            <a:endParaRPr lang="en-US" dirty="0"/>
          </a:p>
        </p:txBody>
      </p:sp>
    </p:spTree>
    <p:extLst>
      <p:ext uri="{BB962C8B-B14F-4D97-AF65-F5344CB8AC3E}">
        <p14:creationId xmlns:p14="http://schemas.microsoft.com/office/powerpoint/2010/main" val="3774267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Lantern Festival</a:t>
            </a:r>
            <a:endParaRPr lang="en-US" dirty="0"/>
          </a:p>
        </p:txBody>
      </p:sp>
      <p:sp>
        <p:nvSpPr>
          <p:cNvPr id="4" name="Content Placeholder 3"/>
          <p:cNvSpPr>
            <a:spLocks noGrp="1"/>
          </p:cNvSpPr>
          <p:nvPr>
            <p:ph sz="half" idx="1"/>
          </p:nvPr>
        </p:nvSpPr>
        <p:spPr/>
        <p:txBody>
          <a:bodyPr>
            <a:normAutofit fontScale="77500" lnSpcReduction="20000"/>
          </a:bodyPr>
          <a:lstStyle/>
          <a:p>
            <a:r>
              <a:rPr lang="en-US" dirty="0" smtClean="0"/>
              <a:t>The Lantern Festival falls on the 15</a:t>
            </a:r>
            <a:r>
              <a:rPr lang="en-US" baseline="30000" dirty="0" smtClean="0"/>
              <a:t>th</a:t>
            </a:r>
            <a:r>
              <a:rPr lang="en-US" dirty="0" smtClean="0"/>
              <a:t> day of the 1</a:t>
            </a:r>
            <a:r>
              <a:rPr lang="en-US" baseline="30000" dirty="0" smtClean="0"/>
              <a:t>st</a:t>
            </a:r>
            <a:r>
              <a:rPr lang="en-US" dirty="0" smtClean="0"/>
              <a:t> lunar month (usually February or March). </a:t>
            </a:r>
          </a:p>
          <a:p>
            <a:r>
              <a:rPr lang="en-US" dirty="0" smtClean="0"/>
              <a:t>This festival is celebrated by watching lanterns. The Buddhists used to light lanterns to celebrate the Buddha.</a:t>
            </a:r>
          </a:p>
          <a:p>
            <a:r>
              <a:rPr lang="en-US" dirty="0" smtClean="0"/>
              <a:t>Some people put riddles in the lantern and if a visitor figures out the riddle, they bring the lantern to its owner and get a gift. </a:t>
            </a:r>
          </a:p>
          <a:p>
            <a:r>
              <a:rPr lang="en-US" dirty="0" smtClean="0"/>
              <a:t>They typically eat yuanxiao, a rice dumpling. It is filled with a sweet paste. They are eaten to denote harmony, union, and happiness for the family.</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62286" y="2207450"/>
            <a:ext cx="4157540" cy="3464617"/>
          </a:xfrm>
        </p:spPr>
      </p:pic>
      <p:sp>
        <p:nvSpPr>
          <p:cNvPr id="7" name="Slide Number Placeholder 6"/>
          <p:cNvSpPr>
            <a:spLocks noGrp="1"/>
          </p:cNvSpPr>
          <p:nvPr>
            <p:ph type="sldNum" sz="quarter" idx="12"/>
          </p:nvPr>
        </p:nvSpPr>
        <p:spPr/>
        <p:txBody>
          <a:bodyPr/>
          <a:lstStyle/>
          <a:p>
            <a:fld id="{24F67E17-0072-4442-93BC-39C74FEB1CFB}" type="slidenum">
              <a:rPr lang="en-US" smtClean="0"/>
              <a:t>18</a:t>
            </a:fld>
            <a:endParaRPr lang="en-US" dirty="0"/>
          </a:p>
        </p:txBody>
      </p:sp>
    </p:spTree>
    <p:extLst>
      <p:ext uri="{BB962C8B-B14F-4D97-AF65-F5344CB8AC3E}">
        <p14:creationId xmlns:p14="http://schemas.microsoft.com/office/powerpoint/2010/main" val="370652254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Winter Solstice Festival</a:t>
            </a:r>
            <a:endParaRPr lang="en-US" dirty="0"/>
          </a:p>
        </p:txBody>
      </p:sp>
      <p:sp>
        <p:nvSpPr>
          <p:cNvPr id="4" name="Content Placeholder 3"/>
          <p:cNvSpPr>
            <a:spLocks noGrp="1"/>
          </p:cNvSpPr>
          <p:nvPr>
            <p:ph sz="half" idx="1"/>
          </p:nvPr>
        </p:nvSpPr>
        <p:spPr/>
        <p:txBody>
          <a:bodyPr>
            <a:normAutofit fontScale="92500" lnSpcReduction="20000"/>
          </a:bodyPr>
          <a:lstStyle/>
          <a:p>
            <a:r>
              <a:rPr lang="en-US" dirty="0" smtClean="0"/>
              <a:t>The Winter Solstice became a festival during the Han dynasty. </a:t>
            </a:r>
          </a:p>
          <a:p>
            <a:r>
              <a:rPr lang="en-US" dirty="0" smtClean="0"/>
              <a:t>This day is celebrated with a day of rest for officials and common people. All travel is stopped and businesses are closed.</a:t>
            </a:r>
          </a:p>
          <a:p>
            <a:r>
              <a:rPr lang="en-US" dirty="0" smtClean="0"/>
              <a:t>People get together and share food with friends and family.</a:t>
            </a:r>
          </a:p>
          <a:p>
            <a:r>
              <a:rPr lang="en-US" dirty="0" smtClean="0"/>
              <a:t>Some people have dumpling soup whereas others have a meal of red-bean and rice to drive away evil. </a:t>
            </a:r>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746303" y="2494698"/>
            <a:ext cx="4303769" cy="2890122"/>
          </a:xfrm>
        </p:spPr>
      </p:pic>
      <p:sp>
        <p:nvSpPr>
          <p:cNvPr id="7" name="Slide Number Placeholder 6"/>
          <p:cNvSpPr>
            <a:spLocks noGrp="1"/>
          </p:cNvSpPr>
          <p:nvPr>
            <p:ph type="sldNum" sz="quarter" idx="12"/>
          </p:nvPr>
        </p:nvSpPr>
        <p:spPr/>
        <p:txBody>
          <a:bodyPr/>
          <a:lstStyle/>
          <a:p>
            <a:fld id="{24F67E17-0072-4442-93BC-39C74FEB1CFB}" type="slidenum">
              <a:rPr lang="en-US" smtClean="0"/>
              <a:t>19</a:t>
            </a:fld>
            <a:endParaRPr lang="en-US" dirty="0"/>
          </a:p>
        </p:txBody>
      </p:sp>
    </p:spTree>
    <p:extLst>
      <p:ext uri="{BB962C8B-B14F-4D97-AF65-F5344CB8AC3E}">
        <p14:creationId xmlns:p14="http://schemas.microsoft.com/office/powerpoint/2010/main" val="20992595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75350" y="609600"/>
            <a:ext cx="8310050" cy="5662338"/>
          </a:xfrm>
        </p:spPr>
      </p:pic>
      <p:sp>
        <p:nvSpPr>
          <p:cNvPr id="2" name="Title 1"/>
          <p:cNvSpPr>
            <a:spLocks noGrp="1"/>
          </p:cNvSpPr>
          <p:nvPr>
            <p:ph type="title"/>
          </p:nvPr>
        </p:nvSpPr>
        <p:spPr>
          <a:xfrm rot="355475">
            <a:off x="6819901" y="3865739"/>
            <a:ext cx="3429000" cy="2235200"/>
          </a:xfrm>
        </p:spPr>
        <p:txBody>
          <a:bodyPr>
            <a:normAutofit/>
          </a:bodyPr>
          <a:lstStyle/>
          <a:p>
            <a:r>
              <a:rPr lang="en-US" sz="8800" dirty="0" smtClean="0"/>
              <a:t>Asia</a:t>
            </a:r>
            <a:endParaRPr lang="en-US" sz="8800" dirty="0"/>
          </a:p>
        </p:txBody>
      </p:sp>
      <p:sp>
        <p:nvSpPr>
          <p:cNvPr id="7" name="Right Arrow 6"/>
          <p:cNvSpPr/>
          <p:nvPr/>
        </p:nvSpPr>
        <p:spPr>
          <a:xfrm rot="20836731">
            <a:off x="2692400" y="4025899"/>
            <a:ext cx="21463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2"/>
          </p:nvPr>
        </p:nvSpPr>
        <p:spPr/>
        <p:txBody>
          <a:bodyPr/>
          <a:lstStyle/>
          <a:p>
            <a:fld id="{24F67E17-0072-4442-93BC-39C74FEB1CFB}" type="slidenum">
              <a:rPr lang="en-US" smtClean="0"/>
              <a:t>2</a:t>
            </a:fld>
            <a:endParaRPr lang="en-US" dirty="0"/>
          </a:p>
        </p:txBody>
      </p:sp>
    </p:spTree>
    <p:extLst>
      <p:ext uri="{BB962C8B-B14F-4D97-AF65-F5344CB8AC3E}">
        <p14:creationId xmlns:p14="http://schemas.microsoft.com/office/powerpoint/2010/main" val="17496440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Food grown</a:t>
            </a:r>
            <a:endParaRPr lang="en-US" dirty="0"/>
          </a:p>
        </p:txBody>
      </p:sp>
      <p:sp>
        <p:nvSpPr>
          <p:cNvPr id="3" name="Content Placeholder 2"/>
          <p:cNvSpPr>
            <a:spLocks noGrp="1"/>
          </p:cNvSpPr>
          <p:nvPr>
            <p:ph sz="half" idx="1"/>
          </p:nvPr>
        </p:nvSpPr>
        <p:spPr>
          <a:xfrm>
            <a:off x="913795" y="1935921"/>
            <a:ext cx="5106004" cy="3702881"/>
          </a:xfrm>
        </p:spPr>
        <p:txBody>
          <a:bodyPr>
            <a:normAutofit fontScale="92500" lnSpcReduction="10000"/>
          </a:bodyPr>
          <a:lstStyle/>
          <a:p>
            <a:r>
              <a:rPr lang="en-US" dirty="0" smtClean="0"/>
              <a:t>China is a leading producer of food crops, employing over 300 million farmers. </a:t>
            </a:r>
          </a:p>
          <a:p>
            <a:pPr lvl="1"/>
            <a:r>
              <a:rPr lang="en-US" dirty="0" smtClean="0"/>
              <a:t>China produces mainly rice, wheat, potatoes, sorghum, peanuts, tea, millet, barley, cotton, oilseed, pork and fish.</a:t>
            </a:r>
          </a:p>
          <a:p>
            <a:r>
              <a:rPr lang="en-US" dirty="0" smtClean="0"/>
              <a:t>Even though China only accounts for 10% of the arable land world wide, it produces food for 20% of the world’s population.</a:t>
            </a: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444832" y="2791926"/>
            <a:ext cx="2609850" cy="1752600"/>
          </a:xfr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5713" y="4995864"/>
            <a:ext cx="2466975" cy="18478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9799" y="3871914"/>
            <a:ext cx="2028825" cy="22479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53522" y="1666290"/>
            <a:ext cx="2619375" cy="17430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19656" y="457200"/>
            <a:ext cx="2466975" cy="1847850"/>
          </a:xfrm>
          <a:prstGeom prst="rect">
            <a:avLst/>
          </a:prstGeom>
        </p:spPr>
      </p:pic>
      <p:sp>
        <p:nvSpPr>
          <p:cNvPr id="10" name="TextBox 9"/>
          <p:cNvSpPr txBox="1"/>
          <p:nvPr/>
        </p:nvSpPr>
        <p:spPr>
          <a:xfrm>
            <a:off x="7714519" y="3341647"/>
            <a:ext cx="1081757" cy="369332"/>
          </a:xfrm>
          <a:prstGeom prst="rect">
            <a:avLst/>
          </a:prstGeom>
          <a:noFill/>
        </p:spPr>
        <p:txBody>
          <a:bodyPr wrap="square" rtlCol="0">
            <a:spAutoFit/>
          </a:bodyPr>
          <a:lstStyle/>
          <a:p>
            <a:r>
              <a:rPr lang="en-US" dirty="0" smtClean="0"/>
              <a:t>Peanuts</a:t>
            </a:r>
            <a:endParaRPr lang="en-US" dirty="0"/>
          </a:p>
        </p:txBody>
      </p:sp>
      <p:sp>
        <p:nvSpPr>
          <p:cNvPr id="11" name="TextBox 10"/>
          <p:cNvSpPr txBox="1"/>
          <p:nvPr/>
        </p:nvSpPr>
        <p:spPr>
          <a:xfrm>
            <a:off x="8941471" y="177952"/>
            <a:ext cx="1163818" cy="369332"/>
          </a:xfrm>
          <a:prstGeom prst="rect">
            <a:avLst/>
          </a:prstGeom>
          <a:noFill/>
        </p:spPr>
        <p:txBody>
          <a:bodyPr wrap="square" rtlCol="0">
            <a:spAutoFit/>
          </a:bodyPr>
          <a:lstStyle/>
          <a:p>
            <a:r>
              <a:rPr lang="en-US" dirty="0" smtClean="0"/>
              <a:t>Sorghum</a:t>
            </a:r>
            <a:endParaRPr lang="en-US" dirty="0"/>
          </a:p>
        </p:txBody>
      </p:sp>
      <p:sp>
        <p:nvSpPr>
          <p:cNvPr id="12" name="TextBox 11"/>
          <p:cNvSpPr txBox="1"/>
          <p:nvPr/>
        </p:nvSpPr>
        <p:spPr>
          <a:xfrm>
            <a:off x="11059526" y="2513932"/>
            <a:ext cx="1081757" cy="369332"/>
          </a:xfrm>
          <a:prstGeom prst="rect">
            <a:avLst/>
          </a:prstGeom>
          <a:noFill/>
        </p:spPr>
        <p:txBody>
          <a:bodyPr wrap="square" rtlCol="0">
            <a:spAutoFit/>
          </a:bodyPr>
          <a:lstStyle/>
          <a:p>
            <a:r>
              <a:rPr lang="en-US" dirty="0" smtClean="0"/>
              <a:t>Barley</a:t>
            </a:r>
            <a:endParaRPr lang="en-US" dirty="0"/>
          </a:p>
        </p:txBody>
      </p:sp>
      <p:sp>
        <p:nvSpPr>
          <p:cNvPr id="13" name="TextBox 12"/>
          <p:cNvSpPr txBox="1"/>
          <p:nvPr/>
        </p:nvSpPr>
        <p:spPr>
          <a:xfrm>
            <a:off x="7034211" y="6069881"/>
            <a:ext cx="1081757" cy="369332"/>
          </a:xfrm>
          <a:prstGeom prst="rect">
            <a:avLst/>
          </a:prstGeom>
          <a:noFill/>
        </p:spPr>
        <p:txBody>
          <a:bodyPr wrap="square" rtlCol="0">
            <a:spAutoFit/>
          </a:bodyPr>
          <a:lstStyle/>
          <a:p>
            <a:r>
              <a:rPr lang="en-US" dirty="0" smtClean="0"/>
              <a:t>Oilseed</a:t>
            </a:r>
            <a:endParaRPr lang="en-US" dirty="0"/>
          </a:p>
        </p:txBody>
      </p:sp>
      <p:sp>
        <p:nvSpPr>
          <p:cNvPr id="14" name="TextBox 13"/>
          <p:cNvSpPr txBox="1"/>
          <p:nvPr/>
        </p:nvSpPr>
        <p:spPr>
          <a:xfrm>
            <a:off x="10945752" y="6439213"/>
            <a:ext cx="1081757" cy="369332"/>
          </a:xfrm>
          <a:prstGeom prst="rect">
            <a:avLst/>
          </a:prstGeom>
          <a:noFill/>
        </p:spPr>
        <p:txBody>
          <a:bodyPr wrap="square" rtlCol="0">
            <a:spAutoFit/>
          </a:bodyPr>
          <a:lstStyle/>
          <a:p>
            <a:r>
              <a:rPr lang="en-US" dirty="0" smtClean="0"/>
              <a:t>Millet</a:t>
            </a:r>
            <a:endParaRPr lang="en-US" dirty="0"/>
          </a:p>
        </p:txBody>
      </p:sp>
      <p:sp>
        <p:nvSpPr>
          <p:cNvPr id="4" name="Slide Number Placeholder 3"/>
          <p:cNvSpPr>
            <a:spLocks noGrp="1"/>
          </p:cNvSpPr>
          <p:nvPr>
            <p:ph type="sldNum" sz="quarter" idx="12"/>
          </p:nvPr>
        </p:nvSpPr>
        <p:spPr/>
        <p:txBody>
          <a:bodyPr/>
          <a:lstStyle/>
          <a:p>
            <a:fld id="{24F67E17-0072-4442-93BC-39C74FEB1CFB}" type="slidenum">
              <a:rPr lang="en-US" smtClean="0"/>
              <a:t>20</a:t>
            </a:fld>
            <a:endParaRPr lang="en-US" dirty="0"/>
          </a:p>
        </p:txBody>
      </p:sp>
    </p:spTree>
    <p:extLst>
      <p:ext uri="{BB962C8B-B14F-4D97-AF65-F5344CB8AC3E}">
        <p14:creationId xmlns:p14="http://schemas.microsoft.com/office/powerpoint/2010/main" val="20529582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0746" y="3162117"/>
            <a:ext cx="7024734" cy="694823"/>
          </a:xfrm>
        </p:spPr>
        <p:txBody>
          <a:bodyPr/>
          <a:lstStyle/>
          <a:p>
            <a:r>
              <a:rPr lang="en-US" dirty="0" smtClean="0"/>
              <a:t>Popular Foods in China</a:t>
            </a: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47" y="795752"/>
            <a:ext cx="3019048" cy="232380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9737" y="115420"/>
            <a:ext cx="2711450" cy="2329382"/>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23881" t="-491" b="491"/>
          <a:stretch/>
        </p:blipFill>
        <p:spPr>
          <a:xfrm>
            <a:off x="9331053" y="536154"/>
            <a:ext cx="2637205" cy="232659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2483" y="4125071"/>
            <a:ext cx="3486150" cy="2638425"/>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r="17908"/>
          <a:stretch/>
        </p:blipFill>
        <p:spPr>
          <a:xfrm>
            <a:off x="6803874" y="4022822"/>
            <a:ext cx="3243096" cy="2628900"/>
          </a:xfrm>
          <a:prstGeom prst="rect">
            <a:avLst/>
          </a:prstGeom>
        </p:spPr>
      </p:pic>
      <p:sp>
        <p:nvSpPr>
          <p:cNvPr id="13" name="TextBox 12"/>
          <p:cNvSpPr txBox="1"/>
          <p:nvPr/>
        </p:nvSpPr>
        <p:spPr>
          <a:xfrm>
            <a:off x="0" y="3498179"/>
            <a:ext cx="2247900" cy="369332"/>
          </a:xfrm>
          <a:prstGeom prst="rect">
            <a:avLst/>
          </a:prstGeom>
          <a:noFill/>
        </p:spPr>
        <p:txBody>
          <a:bodyPr wrap="square" rtlCol="0">
            <a:spAutoFit/>
          </a:bodyPr>
          <a:lstStyle/>
          <a:p>
            <a:pPr algn="ctr"/>
            <a:r>
              <a:rPr lang="en-US" dirty="0" smtClean="0"/>
              <a:t>Crab Rangoon</a:t>
            </a:r>
            <a:endParaRPr lang="en-US" dirty="0"/>
          </a:p>
        </p:txBody>
      </p:sp>
      <p:sp>
        <p:nvSpPr>
          <p:cNvPr id="14" name="TextBox 13"/>
          <p:cNvSpPr txBox="1"/>
          <p:nvPr/>
        </p:nvSpPr>
        <p:spPr>
          <a:xfrm>
            <a:off x="7082216" y="1772991"/>
            <a:ext cx="1701800" cy="369332"/>
          </a:xfrm>
          <a:prstGeom prst="rect">
            <a:avLst/>
          </a:prstGeom>
          <a:noFill/>
        </p:spPr>
        <p:txBody>
          <a:bodyPr wrap="square" rtlCol="0">
            <a:spAutoFit/>
          </a:bodyPr>
          <a:lstStyle/>
          <a:p>
            <a:r>
              <a:rPr lang="en-US" dirty="0" smtClean="0"/>
              <a:t>Egg Foo Yung</a:t>
            </a:r>
            <a:endParaRPr lang="en-US" dirty="0"/>
          </a:p>
        </p:txBody>
      </p:sp>
      <p:sp>
        <p:nvSpPr>
          <p:cNvPr id="15" name="TextBox 14"/>
          <p:cNvSpPr txBox="1"/>
          <p:nvPr/>
        </p:nvSpPr>
        <p:spPr>
          <a:xfrm>
            <a:off x="10512495" y="3214943"/>
            <a:ext cx="1257300" cy="369332"/>
          </a:xfrm>
          <a:prstGeom prst="rect">
            <a:avLst/>
          </a:prstGeom>
          <a:noFill/>
        </p:spPr>
        <p:txBody>
          <a:bodyPr wrap="square" rtlCol="0">
            <a:spAutoFit/>
          </a:bodyPr>
          <a:lstStyle/>
          <a:p>
            <a:r>
              <a:rPr lang="en-US" dirty="0" smtClean="0"/>
              <a:t>Egg Roll</a:t>
            </a:r>
            <a:endParaRPr lang="en-US" dirty="0"/>
          </a:p>
        </p:txBody>
      </p:sp>
      <p:sp>
        <p:nvSpPr>
          <p:cNvPr id="16" name="TextBox 15"/>
          <p:cNvSpPr txBox="1"/>
          <p:nvPr/>
        </p:nvSpPr>
        <p:spPr>
          <a:xfrm>
            <a:off x="4658633" y="4598621"/>
            <a:ext cx="1771650" cy="369332"/>
          </a:xfrm>
          <a:prstGeom prst="rect">
            <a:avLst/>
          </a:prstGeom>
          <a:noFill/>
        </p:spPr>
        <p:txBody>
          <a:bodyPr wrap="square" rtlCol="0">
            <a:spAutoFit/>
          </a:bodyPr>
          <a:lstStyle/>
          <a:p>
            <a:r>
              <a:rPr lang="en-US" dirty="0" smtClean="0"/>
              <a:t>Fried Rice</a:t>
            </a:r>
            <a:endParaRPr lang="en-US" dirty="0"/>
          </a:p>
        </p:txBody>
      </p:sp>
      <p:cxnSp>
        <p:nvCxnSpPr>
          <p:cNvPr id="18" name="Straight Arrow Connector 17"/>
          <p:cNvCxnSpPr/>
          <p:nvPr/>
        </p:nvCxnSpPr>
        <p:spPr>
          <a:xfrm flipH="1" flipV="1">
            <a:off x="4851023" y="4976472"/>
            <a:ext cx="777571" cy="127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736848" y="5152606"/>
            <a:ext cx="1530046" cy="369332"/>
          </a:xfrm>
          <a:prstGeom prst="rect">
            <a:avLst/>
          </a:prstGeom>
          <a:noFill/>
        </p:spPr>
        <p:txBody>
          <a:bodyPr wrap="square" rtlCol="0">
            <a:spAutoFit/>
          </a:bodyPr>
          <a:lstStyle/>
          <a:p>
            <a:r>
              <a:rPr lang="en-US" dirty="0" smtClean="0"/>
              <a:t>Stir Fry</a:t>
            </a:r>
            <a:endParaRPr lang="en-US" dirty="0"/>
          </a:p>
        </p:txBody>
      </p:sp>
      <p:cxnSp>
        <p:nvCxnSpPr>
          <p:cNvPr id="21" name="Straight Arrow Connector 20"/>
          <p:cNvCxnSpPr/>
          <p:nvPr/>
        </p:nvCxnSpPr>
        <p:spPr>
          <a:xfrm>
            <a:off x="5873222" y="5521938"/>
            <a:ext cx="794278" cy="12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a:stCxn id="15" idx="1"/>
          </p:cNvCxnSpPr>
          <p:nvPr/>
        </p:nvCxnSpPr>
        <p:spPr>
          <a:xfrm flipH="1" flipV="1">
            <a:off x="10025167" y="2923789"/>
            <a:ext cx="487328" cy="47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14" idx="0"/>
          </p:cNvCxnSpPr>
          <p:nvPr/>
        </p:nvCxnSpPr>
        <p:spPr>
          <a:xfrm flipH="1" flipV="1">
            <a:off x="7082216" y="1280111"/>
            <a:ext cx="850900" cy="4928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3" idx="0"/>
          </p:cNvCxnSpPr>
          <p:nvPr/>
        </p:nvCxnSpPr>
        <p:spPr>
          <a:xfrm flipV="1">
            <a:off x="1123950" y="3160869"/>
            <a:ext cx="350520" cy="3373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24F67E17-0072-4442-93BC-39C74FEB1CFB}" type="slidenum">
              <a:rPr lang="en-US" smtClean="0"/>
              <a:t>21</a:t>
            </a:fld>
            <a:endParaRPr lang="en-US" dirty="0"/>
          </a:p>
        </p:txBody>
      </p:sp>
    </p:spTree>
    <p:extLst>
      <p:ext uri="{BB962C8B-B14F-4D97-AF65-F5344CB8AC3E}">
        <p14:creationId xmlns:p14="http://schemas.microsoft.com/office/powerpoint/2010/main" val="29856145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Traditional Chinese Meals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They normally start their meals with a cold dish that is light and simple. </a:t>
            </a:r>
          </a:p>
          <a:p>
            <a:r>
              <a:rPr lang="en-US" dirty="0" smtClean="0"/>
              <a:t>After the cold dish is done they move on to the main dishes which is normally hot and have vegetables included somewhere. </a:t>
            </a:r>
          </a:p>
          <a:p>
            <a:r>
              <a:rPr lang="en-US" dirty="0" smtClean="0"/>
              <a:t>The last course is soup but then followed by a starch such as rice or noodles.</a:t>
            </a:r>
            <a:endParaRPr lang="en-US" dirty="0"/>
          </a:p>
        </p:txBody>
      </p:sp>
      <p:sp>
        <p:nvSpPr>
          <p:cNvPr id="5" name="Content Placeholder 4"/>
          <p:cNvSpPr>
            <a:spLocks noGrp="1"/>
          </p:cNvSpPr>
          <p:nvPr>
            <p:ph sz="half" idx="2"/>
          </p:nvPr>
        </p:nvSpPr>
        <p:spPr/>
        <p:txBody>
          <a:bodyPr>
            <a:normAutofit lnSpcReduction="10000"/>
          </a:bodyPr>
          <a:lstStyle/>
          <a:p>
            <a:pPr marL="0" indent="0">
              <a:buNone/>
            </a:pPr>
            <a:r>
              <a:rPr lang="en-US" dirty="0" smtClean="0"/>
              <a:t>Basic etiquette for a daily meal:</a:t>
            </a:r>
          </a:p>
          <a:p>
            <a:pPr lvl="1"/>
            <a:r>
              <a:rPr lang="en-US" dirty="0" smtClean="0"/>
              <a:t>Do not stick your chopsticks upright in the rice bowl. It is found as a form of disrespect</a:t>
            </a:r>
          </a:p>
          <a:p>
            <a:pPr lvl="1"/>
            <a:r>
              <a:rPr lang="en-US" dirty="0" smtClean="0"/>
              <a:t>Make sure the spout of the teapot is not facing anyone. If it is facing at anyone it is impolite.</a:t>
            </a:r>
          </a:p>
          <a:p>
            <a:pPr lvl="1"/>
            <a:r>
              <a:rPr lang="en-US" dirty="0" smtClean="0"/>
              <a:t>Do not tap on your bowl with your chopsticks. That is what beggars do and what people do if the food is coming too slow</a:t>
            </a:r>
            <a:endParaRPr lang="en-US" dirty="0"/>
          </a:p>
        </p:txBody>
      </p:sp>
      <p:sp>
        <p:nvSpPr>
          <p:cNvPr id="6" name="TextBox 5"/>
          <p:cNvSpPr txBox="1"/>
          <p:nvPr/>
        </p:nvSpPr>
        <p:spPr>
          <a:xfrm>
            <a:off x="5257800" y="6176963"/>
            <a:ext cx="6604000" cy="276999"/>
          </a:xfrm>
          <a:prstGeom prst="rect">
            <a:avLst/>
          </a:prstGeom>
          <a:noFill/>
        </p:spPr>
        <p:txBody>
          <a:bodyPr wrap="square" rtlCol="0">
            <a:spAutoFit/>
          </a:bodyPr>
          <a:lstStyle/>
          <a:p>
            <a:r>
              <a:rPr lang="en-US" sz="1200" dirty="0" smtClean="0"/>
              <a:t>http://www.chinafacttours.com/facts/tradition/chinese-eating-custom.html</a:t>
            </a:r>
            <a:endParaRPr lang="en-US" sz="1200" dirty="0"/>
          </a:p>
        </p:txBody>
      </p:sp>
      <p:sp>
        <p:nvSpPr>
          <p:cNvPr id="3" name="Slide Number Placeholder 2"/>
          <p:cNvSpPr>
            <a:spLocks noGrp="1"/>
          </p:cNvSpPr>
          <p:nvPr>
            <p:ph type="sldNum" sz="quarter" idx="12"/>
          </p:nvPr>
        </p:nvSpPr>
        <p:spPr/>
        <p:txBody>
          <a:bodyPr/>
          <a:lstStyle/>
          <a:p>
            <a:fld id="{24F67E17-0072-4442-93BC-39C74FEB1CFB}" type="slidenum">
              <a:rPr lang="en-US" smtClean="0"/>
              <a:t>22</a:t>
            </a:fld>
            <a:endParaRPr lang="en-US" dirty="0"/>
          </a:p>
        </p:txBody>
      </p:sp>
    </p:spTree>
    <p:extLst>
      <p:ext uri="{BB962C8B-B14F-4D97-AF65-F5344CB8AC3E}">
        <p14:creationId xmlns:p14="http://schemas.microsoft.com/office/powerpoint/2010/main" val="169559353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festival foods</a:t>
            </a:r>
            <a:endParaRPr lang="en-US" dirty="0"/>
          </a:p>
        </p:txBody>
      </p:sp>
      <p:sp>
        <p:nvSpPr>
          <p:cNvPr id="3" name="Content Placeholder 2"/>
          <p:cNvSpPr>
            <a:spLocks noGrp="1"/>
          </p:cNvSpPr>
          <p:nvPr>
            <p:ph sz="half" idx="1"/>
          </p:nvPr>
        </p:nvSpPr>
        <p:spPr/>
        <p:txBody>
          <a:bodyPr>
            <a:normAutofit/>
          </a:bodyPr>
          <a:lstStyle/>
          <a:p>
            <a:r>
              <a:rPr lang="en-US" sz="1750" dirty="0" smtClean="0"/>
              <a:t>The dumpling is a very festival food that is now enjoyed world wide. It is most popular during the Spring Festival. </a:t>
            </a:r>
          </a:p>
          <a:p>
            <a:r>
              <a:rPr lang="en-US" sz="1750" dirty="0" smtClean="0"/>
              <a:t>Fish is very popular especially at what’s known as the Reunion Dinner. The head and tail are left to represent completeness.</a:t>
            </a:r>
          </a:p>
          <a:p>
            <a:r>
              <a:rPr lang="en-US" sz="1750" dirty="0" smtClean="0"/>
              <a:t>Another popular one is the Spring Roll. Fresh vegetables are wrapped inside and it is eaten to welcome the new spring. </a:t>
            </a:r>
            <a:endParaRPr lang="en-US" sz="175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10248" y="2295147"/>
            <a:ext cx="4657308" cy="3289224"/>
          </a:xfrm>
        </p:spPr>
      </p:pic>
      <p:sp>
        <p:nvSpPr>
          <p:cNvPr id="6" name="Slide Number Placeholder 5"/>
          <p:cNvSpPr>
            <a:spLocks noGrp="1"/>
          </p:cNvSpPr>
          <p:nvPr>
            <p:ph type="sldNum" sz="quarter" idx="12"/>
          </p:nvPr>
        </p:nvSpPr>
        <p:spPr/>
        <p:txBody>
          <a:bodyPr/>
          <a:lstStyle/>
          <a:p>
            <a:fld id="{24F67E17-0072-4442-93BC-39C74FEB1CFB}" type="slidenum">
              <a:rPr lang="en-US" smtClean="0"/>
              <a:t>23</a:t>
            </a:fld>
            <a:endParaRPr lang="en-US" dirty="0"/>
          </a:p>
        </p:txBody>
      </p:sp>
    </p:spTree>
    <p:extLst>
      <p:ext uri="{BB962C8B-B14F-4D97-AF65-F5344CB8AC3E}">
        <p14:creationId xmlns:p14="http://schemas.microsoft.com/office/powerpoint/2010/main" val="7145197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Works Cited</a:t>
            </a:r>
            <a:endParaRPr lang="en-US" dirty="0"/>
          </a:p>
        </p:txBody>
      </p:sp>
      <p:sp>
        <p:nvSpPr>
          <p:cNvPr id="6" name="Content Placeholder 5"/>
          <p:cNvSpPr>
            <a:spLocks noGrp="1"/>
          </p:cNvSpPr>
          <p:nvPr>
            <p:ph sz="half" idx="1"/>
          </p:nvPr>
        </p:nvSpPr>
        <p:spPr/>
        <p:txBody>
          <a:bodyPr>
            <a:normAutofit fontScale="62500" lnSpcReduction="20000"/>
          </a:bodyPr>
          <a:lstStyle/>
          <a:p>
            <a:r>
              <a:rPr lang="en-US" u="sng" dirty="0">
                <a:effectLst/>
                <a:hlinkClick r:id="rId3"/>
              </a:rPr>
              <a:t>http://xiangyaoyu.com/family-structure-in-china.html</a:t>
            </a:r>
            <a:endParaRPr lang="en-US" dirty="0">
              <a:effectLst/>
            </a:endParaRPr>
          </a:p>
          <a:p>
            <a:r>
              <a:rPr lang="en-US" u="sng" dirty="0">
                <a:effectLst/>
                <a:hlinkClick r:id="rId4"/>
              </a:rPr>
              <a:t>http://</a:t>
            </a:r>
            <a:r>
              <a:rPr lang="en-US" u="sng" dirty="0" smtClean="0">
                <a:effectLst/>
                <a:hlinkClick r:id="rId4"/>
              </a:rPr>
              <a:t>english.people.com.cn/92824/92845/92875/6442434.html</a:t>
            </a:r>
            <a:endParaRPr lang="en-US" dirty="0">
              <a:effectLst/>
            </a:endParaRPr>
          </a:p>
          <a:p>
            <a:r>
              <a:rPr lang="en-US" u="sng" dirty="0" smtClean="0">
                <a:effectLst/>
                <a:hlinkClick r:id="rId5"/>
              </a:rPr>
              <a:t>http</a:t>
            </a:r>
            <a:r>
              <a:rPr lang="en-US" u="sng" dirty="0">
                <a:effectLst/>
                <a:hlinkClick r:id="rId5"/>
              </a:rPr>
              <a:t>://www.china.org.cn/english/features/Festivals/78322.htm</a:t>
            </a:r>
            <a:endParaRPr lang="en-US" dirty="0">
              <a:effectLst/>
            </a:endParaRPr>
          </a:p>
          <a:p>
            <a:r>
              <a:rPr lang="en-US" u="sng" dirty="0" smtClean="0">
                <a:effectLst/>
                <a:hlinkClick r:id="rId6"/>
              </a:rPr>
              <a:t>http</a:t>
            </a:r>
            <a:r>
              <a:rPr lang="en-US" u="sng" dirty="0">
                <a:effectLst/>
                <a:hlinkClick r:id="rId6"/>
              </a:rPr>
              <a:t>://www.china.org.cn/english/features/Festivals/78320.htm</a:t>
            </a:r>
            <a:r>
              <a:rPr lang="en-US" dirty="0">
                <a:effectLst/>
              </a:rPr>
              <a:t>  </a:t>
            </a:r>
          </a:p>
          <a:p>
            <a:r>
              <a:rPr lang="en-US" u="sng" dirty="0" smtClean="0">
                <a:effectLst/>
                <a:hlinkClick r:id="rId7"/>
              </a:rPr>
              <a:t>http</a:t>
            </a:r>
            <a:r>
              <a:rPr lang="en-US" u="sng" dirty="0">
                <a:effectLst/>
                <a:hlinkClick r:id="rId7"/>
              </a:rPr>
              <a:t>://www.china.org.cn/english/features/Festivals/78308.htm</a:t>
            </a:r>
            <a:endParaRPr lang="en-US" dirty="0">
              <a:effectLst/>
            </a:endParaRPr>
          </a:p>
          <a:p>
            <a:r>
              <a:rPr lang="en-US" dirty="0">
                <a:effectLst/>
              </a:rPr>
              <a:t> </a:t>
            </a:r>
            <a:r>
              <a:rPr lang="en-US" u="sng" dirty="0" smtClean="0">
                <a:effectLst/>
                <a:hlinkClick r:id="rId8"/>
              </a:rPr>
              <a:t>http</a:t>
            </a:r>
            <a:r>
              <a:rPr lang="en-US" u="sng" dirty="0">
                <a:effectLst/>
                <a:hlinkClick r:id="rId8"/>
              </a:rPr>
              <a:t>://www.chinahighlights.com/travelguide/chinese-food/eight-chinese-dishes.htm</a:t>
            </a:r>
            <a:endParaRPr lang="en-US" dirty="0">
              <a:effectLst/>
            </a:endParaRPr>
          </a:p>
          <a:p>
            <a:r>
              <a:rPr lang="en-US" u="sng" dirty="0">
                <a:effectLst/>
                <a:hlinkClick r:id="rId9"/>
              </a:rPr>
              <a:t>http://</a:t>
            </a:r>
            <a:r>
              <a:rPr lang="en-US" u="sng" dirty="0" smtClean="0">
                <a:effectLst/>
                <a:hlinkClick r:id="rId9"/>
              </a:rPr>
              <a:t>www.chinafacttours.com/facts/tradition/chinese-eating-custom.html</a:t>
            </a:r>
            <a:endParaRPr lang="en-US" dirty="0">
              <a:effectLst/>
            </a:endParaRPr>
          </a:p>
        </p:txBody>
      </p:sp>
      <p:sp>
        <p:nvSpPr>
          <p:cNvPr id="7" name="Content Placeholder 6"/>
          <p:cNvSpPr>
            <a:spLocks noGrp="1"/>
          </p:cNvSpPr>
          <p:nvPr>
            <p:ph sz="half" idx="2"/>
          </p:nvPr>
        </p:nvSpPr>
        <p:spPr/>
        <p:txBody>
          <a:bodyPr>
            <a:normAutofit fontScale="62500" lnSpcReduction="20000"/>
          </a:bodyPr>
          <a:lstStyle/>
          <a:p>
            <a:r>
              <a:rPr lang="en-US" u="sng" dirty="0">
                <a:effectLst/>
                <a:hlinkClick r:id="rId10"/>
              </a:rPr>
              <a:t>http://www.travelchinaguide.com/tour/food/chinese-cooking/festival-food.htm</a:t>
            </a:r>
            <a:endParaRPr lang="en-US" dirty="0">
              <a:effectLst/>
            </a:endParaRPr>
          </a:p>
          <a:p>
            <a:r>
              <a:rPr lang="en-US" u="sng" dirty="0">
                <a:effectLst/>
                <a:hlinkClick r:id="rId11"/>
              </a:rPr>
              <a:t>http://www.timeforkids.com/destination/china/day-in-life</a:t>
            </a:r>
            <a:endParaRPr lang="en-US" dirty="0">
              <a:effectLst/>
            </a:endParaRPr>
          </a:p>
          <a:p>
            <a:r>
              <a:rPr lang="en-US" u="sng" dirty="0">
                <a:effectLst/>
                <a:hlinkClick r:id="rId12"/>
              </a:rPr>
              <a:t>http://nypost.com/2008/09/09/a-day-in-the-life/</a:t>
            </a:r>
            <a:endParaRPr lang="en-US" dirty="0">
              <a:effectLst/>
            </a:endParaRPr>
          </a:p>
          <a:p>
            <a:r>
              <a:rPr lang="en-US" u="sng" dirty="0">
                <a:effectLst/>
                <a:hlinkClick r:id="rId13"/>
              </a:rPr>
              <a:t>http://www.travelchinaguide.com/climate/</a:t>
            </a:r>
            <a:endParaRPr lang="en-US" dirty="0">
              <a:effectLst/>
            </a:endParaRPr>
          </a:p>
          <a:p>
            <a:r>
              <a:rPr lang="en-US" u="sng" dirty="0">
                <a:effectLst/>
                <a:hlinkClick r:id="rId14"/>
              </a:rPr>
              <a:t>http://www.travelchinaguide.com/intro/geography/</a:t>
            </a:r>
            <a:r>
              <a:rPr lang="en-US" dirty="0">
                <a:effectLst/>
              </a:rPr>
              <a:t> </a:t>
            </a:r>
          </a:p>
          <a:p>
            <a:r>
              <a:rPr lang="en-US" u="sng" dirty="0">
                <a:solidFill>
                  <a:schemeClr val="accent1"/>
                </a:solidFill>
                <a:effectLst/>
                <a:hlinkClick r:id="rId15"/>
              </a:rPr>
              <a:t>http://en.wikipedia.org/wiki/Agriculture_in_China</a:t>
            </a:r>
            <a:endParaRPr lang="en-US" dirty="0">
              <a:solidFill>
                <a:schemeClr val="accent1"/>
              </a:solidFill>
              <a:effectLst/>
            </a:endParaRPr>
          </a:p>
          <a:p>
            <a:r>
              <a:rPr lang="en-US" u="sng" dirty="0">
                <a:solidFill>
                  <a:schemeClr val="accent1"/>
                </a:solidFill>
                <a:effectLst/>
                <a:hlinkClick r:id="rId16"/>
              </a:rPr>
              <a:t>http://</a:t>
            </a:r>
            <a:r>
              <a:rPr lang="en-US" u="sng" dirty="0" smtClean="0">
                <a:solidFill>
                  <a:schemeClr val="accent1"/>
                </a:solidFill>
                <a:effectLst/>
                <a:hlinkClick r:id="rId16"/>
              </a:rPr>
              <a:t>www.mapsofworld.com/china/important-cities.htm</a:t>
            </a:r>
            <a:endParaRPr lang="en-US" dirty="0" smtClean="0"/>
          </a:p>
          <a:p>
            <a:r>
              <a:rPr lang="en-US" dirty="0">
                <a:solidFill>
                  <a:schemeClr val="accent1"/>
                </a:solidFill>
                <a:effectLst/>
                <a:hlinkClick r:id="rId17"/>
              </a:rPr>
              <a:t>http://</a:t>
            </a:r>
            <a:r>
              <a:rPr lang="en-US" dirty="0" smtClean="0">
                <a:solidFill>
                  <a:schemeClr val="accent1"/>
                </a:solidFill>
                <a:effectLst/>
                <a:hlinkClick r:id="rId17"/>
              </a:rPr>
              <a:t>www.travelchinaguide.com/essential/holidays/new-year/food.htm</a:t>
            </a:r>
            <a:r>
              <a:rPr lang="en-US" dirty="0" smtClean="0">
                <a:solidFill>
                  <a:schemeClr val="accent1"/>
                </a:solidFill>
                <a:effectLst/>
              </a:rPr>
              <a:t> </a:t>
            </a:r>
            <a:endParaRPr lang="en-US" dirty="0">
              <a:solidFill>
                <a:schemeClr val="accent1"/>
              </a:solidFill>
              <a:effectLst/>
            </a:endParaRPr>
          </a:p>
        </p:txBody>
      </p:sp>
      <p:sp>
        <p:nvSpPr>
          <p:cNvPr id="8" name="Slide Number Placeholder 7"/>
          <p:cNvSpPr>
            <a:spLocks noGrp="1"/>
          </p:cNvSpPr>
          <p:nvPr>
            <p:ph type="sldNum" sz="quarter" idx="12"/>
          </p:nvPr>
        </p:nvSpPr>
        <p:spPr/>
        <p:txBody>
          <a:bodyPr/>
          <a:lstStyle/>
          <a:p>
            <a:fld id="{24F67E17-0072-4442-93BC-39C74FEB1CFB}" type="slidenum">
              <a:rPr lang="en-US" smtClean="0"/>
              <a:t>24</a:t>
            </a:fld>
            <a:endParaRPr lang="en-US" dirty="0"/>
          </a:p>
        </p:txBody>
      </p:sp>
    </p:spTree>
    <p:extLst>
      <p:ext uri="{BB962C8B-B14F-4D97-AF65-F5344CB8AC3E}">
        <p14:creationId xmlns:p14="http://schemas.microsoft.com/office/powerpoint/2010/main" val="4116483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228" y="609600"/>
            <a:ext cx="3932237" cy="1034143"/>
          </a:xfrm>
        </p:spPr>
        <p:txBody>
          <a:bodyPr/>
          <a:lstStyle/>
          <a:p>
            <a:r>
              <a:rPr lang="en-US" dirty="0" smtClean="0"/>
              <a:t>China and its Provinces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4130" y="609600"/>
            <a:ext cx="5850193" cy="5181600"/>
          </a:xfrm>
        </p:spPr>
      </p:pic>
      <p:sp>
        <p:nvSpPr>
          <p:cNvPr id="6" name="Text Placeholder 5"/>
          <p:cNvSpPr>
            <a:spLocks noGrp="1"/>
          </p:cNvSpPr>
          <p:nvPr>
            <p:ph type="body" sz="half" idx="2"/>
          </p:nvPr>
        </p:nvSpPr>
        <p:spPr>
          <a:xfrm>
            <a:off x="696686" y="1643743"/>
            <a:ext cx="4152779" cy="4822371"/>
          </a:xfrm>
        </p:spPr>
        <p:txBody>
          <a:bodyPr>
            <a:normAutofit/>
          </a:bodyPr>
          <a:lstStyle/>
          <a:p>
            <a:r>
              <a:rPr lang="en-US" sz="1800" dirty="0" smtClean="0"/>
              <a:t>China itself is the third largest country, following Russia and Canada. It has many provinces similar to our states.  China is bordered by 14 countries: Korea, Vietnam, Laos, Burma, India, Bhutan, Nepal, Pakistan, Afghanistan, Tajikistan, Kyrgyzstan, Kazakhstan, Mongolia, and Russia. It’s marine neighbors, eight countries include: North Korea, South Korea, Japan, Philippines, Brunei, Indonesia, Malaysia and Vietnam.</a:t>
            </a:r>
            <a:endParaRPr lang="en-US" sz="1800" dirty="0"/>
          </a:p>
        </p:txBody>
      </p:sp>
      <p:sp>
        <p:nvSpPr>
          <p:cNvPr id="8" name="Oval 7"/>
          <p:cNvSpPr/>
          <p:nvPr/>
        </p:nvSpPr>
        <p:spPr>
          <a:xfrm>
            <a:off x="9182100" y="2133600"/>
            <a:ext cx="673100" cy="635000"/>
          </a:xfrm>
          <a:prstGeom prst="ellipse">
            <a:avLst/>
          </a:prstGeom>
          <a:noFill/>
          <a:ln>
            <a:solidFill>
              <a:schemeClr val="bg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fld id="{24F67E17-0072-4442-93BC-39C74FEB1CFB}" type="slidenum">
              <a:rPr lang="en-US" smtClean="0"/>
              <a:t>3</a:t>
            </a:fld>
            <a:endParaRPr lang="en-US" dirty="0"/>
          </a:p>
        </p:txBody>
      </p:sp>
    </p:spTree>
    <p:extLst>
      <p:ext uri="{BB962C8B-B14F-4D97-AF65-F5344CB8AC3E}">
        <p14:creationId xmlns:p14="http://schemas.microsoft.com/office/powerpoint/2010/main" val="32551273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Physical features</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84961" y="2095500"/>
            <a:ext cx="5212552" cy="3695700"/>
          </a:xfrm>
        </p:spPr>
      </p:pic>
      <p:sp>
        <p:nvSpPr>
          <p:cNvPr id="2" name="Slide Number Placeholder 1"/>
          <p:cNvSpPr>
            <a:spLocks noGrp="1"/>
          </p:cNvSpPr>
          <p:nvPr>
            <p:ph type="sldNum" sz="quarter" idx="12"/>
          </p:nvPr>
        </p:nvSpPr>
        <p:spPr/>
        <p:txBody>
          <a:bodyPr/>
          <a:lstStyle/>
          <a:p>
            <a:fld id="{24F67E17-0072-4442-93BC-39C74FEB1CFB}" type="slidenum">
              <a:rPr lang="en-US" smtClean="0"/>
              <a:t>4</a:t>
            </a:fld>
            <a:endParaRPr lang="en-US" dirty="0"/>
          </a:p>
        </p:txBody>
      </p:sp>
    </p:spTree>
    <p:extLst>
      <p:ext uri="{BB962C8B-B14F-4D97-AF65-F5344CB8AC3E}">
        <p14:creationId xmlns:p14="http://schemas.microsoft.com/office/powerpoint/2010/main" val="390071119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Features Cont</a:t>
            </a:r>
            <a:r>
              <a:rPr lang="en-US" dirty="0"/>
              <a:t>.</a:t>
            </a:r>
          </a:p>
        </p:txBody>
      </p:sp>
      <p:sp>
        <p:nvSpPr>
          <p:cNvPr id="3" name="Content Placeholder 2"/>
          <p:cNvSpPr>
            <a:spLocks noGrp="1"/>
          </p:cNvSpPr>
          <p:nvPr>
            <p:ph idx="1"/>
          </p:nvPr>
        </p:nvSpPr>
        <p:spPr>
          <a:xfrm>
            <a:off x="913795" y="2096064"/>
            <a:ext cx="10353762" cy="4239422"/>
          </a:xfrm>
        </p:spPr>
        <p:txBody>
          <a:bodyPr>
            <a:normAutofit/>
          </a:bodyPr>
          <a:lstStyle/>
          <a:p>
            <a:r>
              <a:rPr lang="en-US" dirty="0"/>
              <a:t>China is a huge landscape and has many different features. It includes plateaus, plains, basins, foothills, and mountains. These features take up over 2/3 of the landscape. The Qinghai-Tibet Plateau take up the Western portion of the country with an average height of over 4,000 meters. </a:t>
            </a:r>
            <a:endParaRPr lang="en-US" dirty="0" smtClean="0"/>
          </a:p>
          <a:p>
            <a:r>
              <a:rPr lang="en-US" dirty="0" smtClean="0"/>
              <a:t>The </a:t>
            </a:r>
            <a:r>
              <a:rPr lang="en-US" dirty="0"/>
              <a:t>second third of the country is taken up by large basins and plateaus averaging between 1,000-2,000 meters. </a:t>
            </a:r>
            <a:endParaRPr lang="en-US" dirty="0" smtClean="0"/>
          </a:p>
          <a:p>
            <a:r>
              <a:rPr lang="en-US" dirty="0" smtClean="0"/>
              <a:t>The </a:t>
            </a:r>
            <a:r>
              <a:rPr lang="en-US" dirty="0"/>
              <a:t>final third consists of broad plains dotted with foothills close to 500 meters. This area has some famous plains such as the </a:t>
            </a:r>
            <a:r>
              <a:rPr lang="en-US" dirty="0" smtClean="0"/>
              <a:t>Northeast, North China, and Middle-Lower Yangtze Plains. These lands produce the majority of </a:t>
            </a:r>
            <a:r>
              <a:rPr lang="en-US" dirty="0"/>
              <a:t>C</a:t>
            </a:r>
            <a:r>
              <a:rPr lang="en-US" dirty="0" smtClean="0"/>
              <a:t>hina’s crops. </a:t>
            </a:r>
            <a:endParaRPr lang="en-US" dirty="0"/>
          </a:p>
          <a:p>
            <a:endParaRPr lang="en-US" dirty="0"/>
          </a:p>
        </p:txBody>
      </p:sp>
      <p:sp>
        <p:nvSpPr>
          <p:cNvPr id="4" name="Slide Number Placeholder 3"/>
          <p:cNvSpPr>
            <a:spLocks noGrp="1"/>
          </p:cNvSpPr>
          <p:nvPr>
            <p:ph type="sldNum" sz="quarter" idx="12"/>
          </p:nvPr>
        </p:nvSpPr>
        <p:spPr/>
        <p:txBody>
          <a:bodyPr/>
          <a:lstStyle/>
          <a:p>
            <a:fld id="{24F67E17-0072-4442-93BC-39C74FEB1CFB}" type="slidenum">
              <a:rPr lang="en-US" smtClean="0"/>
              <a:t>5</a:t>
            </a:fld>
            <a:endParaRPr lang="en-US" dirty="0"/>
          </a:p>
        </p:txBody>
      </p:sp>
    </p:spTree>
    <p:extLst>
      <p:ext uri="{BB962C8B-B14F-4D97-AF65-F5344CB8AC3E}">
        <p14:creationId xmlns:p14="http://schemas.microsoft.com/office/powerpoint/2010/main" val="103730981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Features Cont.</a:t>
            </a:r>
            <a:endParaRPr lang="en-US" dirty="0"/>
          </a:p>
        </p:txBody>
      </p:sp>
      <p:sp>
        <p:nvSpPr>
          <p:cNvPr id="3" name="Content Placeholder 2"/>
          <p:cNvSpPr>
            <a:spLocks noGrp="1"/>
          </p:cNvSpPr>
          <p:nvPr>
            <p:ph idx="1"/>
          </p:nvPr>
        </p:nvSpPr>
        <p:spPr>
          <a:xfrm>
            <a:off x="913795" y="2096064"/>
            <a:ext cx="10353762" cy="4152336"/>
          </a:xfrm>
        </p:spPr>
        <p:txBody>
          <a:bodyPr>
            <a:normAutofit/>
          </a:bodyPr>
          <a:lstStyle/>
          <a:p>
            <a:r>
              <a:rPr lang="en-US" dirty="0" smtClean="0"/>
              <a:t>There are many rivers and lakes in China. </a:t>
            </a:r>
          </a:p>
          <a:p>
            <a:pPr lvl="1"/>
            <a:r>
              <a:rPr lang="en-US" dirty="0" smtClean="0"/>
              <a:t>The Yangtze is the longest river in China and even in Asia. It is the third-longest in the world. </a:t>
            </a:r>
          </a:p>
          <a:p>
            <a:pPr lvl="1"/>
            <a:r>
              <a:rPr lang="en-US" dirty="0" smtClean="0"/>
              <a:t>The Yellow River, also called “The Mother River of the Chinese People,” is just behind the Yangtze in length. </a:t>
            </a:r>
          </a:p>
          <a:p>
            <a:pPr lvl="1"/>
            <a:r>
              <a:rPr lang="en-US" dirty="0" smtClean="0"/>
              <a:t>The Yarlung Zangho River flows into the Indian Ocean, and the Irtysh River goes into the Arctic.</a:t>
            </a:r>
          </a:p>
          <a:p>
            <a:r>
              <a:rPr lang="en-US" dirty="0" smtClean="0"/>
              <a:t>In China lakes are also important. </a:t>
            </a:r>
          </a:p>
          <a:p>
            <a:pPr lvl="1"/>
            <a:r>
              <a:rPr lang="en-US" dirty="0" smtClean="0"/>
              <a:t>In the northwest, many of the lakes are salt-water. Qinghai Lake is the largest.</a:t>
            </a:r>
          </a:p>
          <a:p>
            <a:pPr lvl="1"/>
            <a:r>
              <a:rPr lang="en-US" dirty="0" smtClean="0"/>
              <a:t>The southeast region contains mostly fresh water. </a:t>
            </a:r>
            <a:endParaRPr lang="en-US" dirty="0"/>
          </a:p>
        </p:txBody>
      </p:sp>
      <p:sp>
        <p:nvSpPr>
          <p:cNvPr id="4" name="Slide Number Placeholder 3"/>
          <p:cNvSpPr>
            <a:spLocks noGrp="1"/>
          </p:cNvSpPr>
          <p:nvPr>
            <p:ph type="sldNum" sz="quarter" idx="12"/>
          </p:nvPr>
        </p:nvSpPr>
        <p:spPr/>
        <p:txBody>
          <a:bodyPr/>
          <a:lstStyle/>
          <a:p>
            <a:fld id="{24F67E17-0072-4442-93BC-39C74FEB1CFB}" type="slidenum">
              <a:rPr lang="en-US" smtClean="0"/>
              <a:t>6</a:t>
            </a:fld>
            <a:endParaRPr lang="en-US" dirty="0"/>
          </a:p>
        </p:txBody>
      </p:sp>
    </p:spTree>
    <p:extLst>
      <p:ext uri="{BB962C8B-B14F-4D97-AF65-F5344CB8AC3E}">
        <p14:creationId xmlns:p14="http://schemas.microsoft.com/office/powerpoint/2010/main" val="41355266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49046" y="1272760"/>
            <a:ext cx="5683258" cy="4784325"/>
          </a:xfrm>
        </p:spPr>
      </p:pic>
      <p:sp>
        <p:nvSpPr>
          <p:cNvPr id="2" name="Slide Number Placeholder 1"/>
          <p:cNvSpPr>
            <a:spLocks noGrp="1"/>
          </p:cNvSpPr>
          <p:nvPr>
            <p:ph type="sldNum" sz="quarter" idx="12"/>
          </p:nvPr>
        </p:nvSpPr>
        <p:spPr/>
        <p:txBody>
          <a:bodyPr/>
          <a:lstStyle/>
          <a:p>
            <a:fld id="{24F67E17-0072-4442-93BC-39C74FEB1CFB}" type="slidenum">
              <a:rPr lang="en-US" smtClean="0"/>
              <a:t>7</a:t>
            </a:fld>
            <a:endParaRPr lang="en-US" dirty="0"/>
          </a:p>
        </p:txBody>
      </p:sp>
    </p:spTree>
    <p:extLst>
      <p:ext uri="{BB962C8B-B14F-4D97-AF65-F5344CB8AC3E}">
        <p14:creationId xmlns:p14="http://schemas.microsoft.com/office/powerpoint/2010/main" val="15714037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Weather of China!</a:t>
            </a:r>
            <a:endParaRPr lang="en-US" dirty="0"/>
          </a:p>
        </p:txBody>
      </p:sp>
      <p:sp>
        <p:nvSpPr>
          <p:cNvPr id="3" name="Content Placeholder 2"/>
          <p:cNvSpPr>
            <a:spLocks noGrp="1"/>
          </p:cNvSpPr>
          <p:nvPr>
            <p:ph sz="half" idx="1"/>
          </p:nvPr>
        </p:nvSpPr>
        <p:spPr/>
        <p:txBody>
          <a:bodyPr/>
          <a:lstStyle/>
          <a:p>
            <a:r>
              <a:rPr lang="en-US" dirty="0" smtClean="0"/>
              <a:t>There are 6 temperature zones in China. </a:t>
            </a:r>
          </a:p>
          <a:p>
            <a:pPr lvl="1"/>
            <a:r>
              <a:rPr lang="en-US" dirty="0" smtClean="0"/>
              <a:t>Cold-Temperate Zone</a:t>
            </a:r>
          </a:p>
          <a:p>
            <a:pPr lvl="1"/>
            <a:r>
              <a:rPr lang="en-US" dirty="0" smtClean="0"/>
              <a:t>Mid-Temperate Zone</a:t>
            </a:r>
          </a:p>
          <a:p>
            <a:pPr lvl="1"/>
            <a:r>
              <a:rPr lang="en-US" dirty="0" smtClean="0"/>
              <a:t>Warm-Temperate Zone</a:t>
            </a:r>
          </a:p>
          <a:p>
            <a:pPr lvl="1"/>
            <a:r>
              <a:rPr lang="en-US" dirty="0" smtClean="0"/>
              <a:t>Subtropical Zone</a:t>
            </a:r>
          </a:p>
          <a:p>
            <a:pPr lvl="1"/>
            <a:r>
              <a:rPr lang="en-US" dirty="0" smtClean="0"/>
              <a:t>Tropical Zone</a:t>
            </a:r>
          </a:p>
          <a:p>
            <a:pPr lvl="1"/>
            <a:r>
              <a:rPr lang="en-US" dirty="0" smtClean="0"/>
              <a:t>Plateau Climate Zone</a:t>
            </a:r>
            <a:r>
              <a:rPr lang="en-US" dirty="0"/>
              <a:t> </a:t>
            </a:r>
            <a:endParaRPr lang="en-US" dirty="0" smtClean="0"/>
          </a:p>
        </p:txBody>
      </p:sp>
      <p:sp>
        <p:nvSpPr>
          <p:cNvPr id="4" name="Content Placeholder 3"/>
          <p:cNvSpPr>
            <a:spLocks noGrp="1"/>
          </p:cNvSpPr>
          <p:nvPr>
            <p:ph sz="half" idx="2"/>
          </p:nvPr>
        </p:nvSpPr>
        <p:spPr/>
        <p:txBody>
          <a:bodyPr/>
          <a:lstStyle/>
          <a:p>
            <a:r>
              <a:rPr lang="en-US" dirty="0" smtClean="0"/>
              <a:t>During the summer there is Monsoon season. </a:t>
            </a:r>
          </a:p>
          <a:p>
            <a:r>
              <a:rPr lang="en-US" dirty="0" smtClean="0"/>
              <a:t>A monsoon is a lot of rain throughout a short amount of time. </a:t>
            </a:r>
          </a:p>
          <a:p>
            <a:r>
              <a:rPr lang="en-US" dirty="0" smtClean="0"/>
              <a:t>The monsoon seasons are different for each area because the wind changes where it goes.</a:t>
            </a:r>
            <a:endParaRPr lang="en-US" dirty="0"/>
          </a:p>
        </p:txBody>
      </p:sp>
      <p:sp>
        <p:nvSpPr>
          <p:cNvPr id="5" name="TextBox 4"/>
          <p:cNvSpPr txBox="1"/>
          <p:nvPr/>
        </p:nvSpPr>
        <p:spPr>
          <a:xfrm>
            <a:off x="6578600" y="6176963"/>
            <a:ext cx="4978400" cy="369332"/>
          </a:xfrm>
          <a:prstGeom prst="rect">
            <a:avLst/>
          </a:prstGeom>
          <a:noFill/>
        </p:spPr>
        <p:txBody>
          <a:bodyPr wrap="square" rtlCol="0">
            <a:spAutoFit/>
          </a:bodyPr>
          <a:lstStyle/>
          <a:p>
            <a:r>
              <a:rPr lang="en-US" dirty="0"/>
              <a:t>http://www.travelchinaguide.com/climate/</a:t>
            </a:r>
          </a:p>
        </p:txBody>
      </p:sp>
      <p:sp>
        <p:nvSpPr>
          <p:cNvPr id="6" name="Slide Number Placeholder 5"/>
          <p:cNvSpPr>
            <a:spLocks noGrp="1"/>
          </p:cNvSpPr>
          <p:nvPr>
            <p:ph type="sldNum" sz="quarter" idx="12"/>
          </p:nvPr>
        </p:nvSpPr>
        <p:spPr/>
        <p:txBody>
          <a:bodyPr/>
          <a:lstStyle/>
          <a:p>
            <a:fld id="{24F67E17-0072-4442-93BC-39C74FEB1CFB}" type="slidenum">
              <a:rPr lang="en-US" smtClean="0"/>
              <a:t>8</a:t>
            </a:fld>
            <a:endParaRPr lang="en-US" dirty="0"/>
          </a:p>
        </p:txBody>
      </p:sp>
    </p:spTree>
    <p:extLst>
      <p:ext uri="{BB962C8B-B14F-4D97-AF65-F5344CB8AC3E}">
        <p14:creationId xmlns:p14="http://schemas.microsoft.com/office/powerpoint/2010/main" val="22009595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7228" y="609601"/>
            <a:ext cx="3932237" cy="914400"/>
          </a:xfrm>
        </p:spPr>
        <p:txBody>
          <a:bodyPr/>
          <a:lstStyle/>
          <a:p>
            <a:r>
              <a:rPr lang="en-US" dirty="0" smtClean="0"/>
              <a:t>china’s natural resources</a:t>
            </a:r>
            <a:endParaRPr lang="en-US" dirty="0"/>
          </a:p>
        </p:txBody>
      </p:sp>
      <p:sp>
        <p:nvSpPr>
          <p:cNvPr id="6" name="Text Placeholder 5"/>
          <p:cNvSpPr>
            <a:spLocks noGrp="1"/>
          </p:cNvSpPr>
          <p:nvPr>
            <p:ph type="body" sz="half" idx="2"/>
          </p:nvPr>
        </p:nvSpPr>
        <p:spPr>
          <a:xfrm>
            <a:off x="917228" y="1805354"/>
            <a:ext cx="3932237" cy="3985846"/>
          </a:xfrm>
        </p:spPr>
        <p:txBody>
          <a:bodyPr/>
          <a:lstStyle/>
          <a:p>
            <a:r>
              <a:rPr lang="en-US" dirty="0" smtClean="0"/>
              <a:t>China is very rich in natural resources. </a:t>
            </a:r>
          </a:p>
          <a:p>
            <a:r>
              <a:rPr lang="en-US" dirty="0" smtClean="0"/>
              <a:t>China has very rich farmland. Even though this only amounts to about 10% of the total land area, China is a major producer of wheat, corn, rice and other cash crops.</a:t>
            </a:r>
          </a:p>
          <a:p>
            <a:r>
              <a:rPr lang="en-US" dirty="0" smtClean="0"/>
              <a:t>This country also takes advantage of its many freshwater lakes and raises shrimp, fish and other aquatic products.</a:t>
            </a:r>
          </a:p>
          <a:p>
            <a:endParaRPr lang="en-US" dirty="0"/>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078413" y="709031"/>
            <a:ext cx="6189662" cy="4982738"/>
          </a:xfrm>
        </p:spPr>
      </p:pic>
      <p:sp>
        <p:nvSpPr>
          <p:cNvPr id="2" name="Slide Number Placeholder 1"/>
          <p:cNvSpPr>
            <a:spLocks noGrp="1"/>
          </p:cNvSpPr>
          <p:nvPr>
            <p:ph type="sldNum" sz="quarter" idx="12"/>
          </p:nvPr>
        </p:nvSpPr>
        <p:spPr/>
        <p:txBody>
          <a:bodyPr/>
          <a:lstStyle/>
          <a:p>
            <a:fld id="{24F67E17-0072-4442-93BC-39C74FEB1CFB}" type="slidenum">
              <a:rPr lang="en-US" smtClean="0"/>
              <a:t>9</a:t>
            </a:fld>
            <a:endParaRPr lang="en-US" dirty="0"/>
          </a:p>
        </p:txBody>
      </p:sp>
    </p:spTree>
    <p:extLst>
      <p:ext uri="{BB962C8B-B14F-4D97-AF65-F5344CB8AC3E}">
        <p14:creationId xmlns:p14="http://schemas.microsoft.com/office/powerpoint/2010/main" val="23345356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78346F"/>
      </a:dk2>
      <a:lt2>
        <a:srgbClr val="D9A8D2"/>
      </a:lt2>
      <a:accent1>
        <a:srgbClr val="CE57AB"/>
      </a:accent1>
      <a:accent2>
        <a:srgbClr val="8E8EFD"/>
      </a:accent2>
      <a:accent3>
        <a:srgbClr val="7CBCE0"/>
      </a:accent3>
      <a:accent4>
        <a:srgbClr val="70BF9F"/>
      </a:accent4>
      <a:accent5>
        <a:srgbClr val="A5B960"/>
      </a:accent5>
      <a:accent6>
        <a:srgbClr val="D47A57"/>
      </a:accent6>
      <a:hlink>
        <a:srgbClr val="D164DE"/>
      </a:hlink>
      <a:folHlink>
        <a:srgbClr val="BE87C4"/>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D4FE1632-F131-47D3-A814-99E9CD025E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178</TotalTime>
  <Words>1593</Words>
  <Application>Microsoft Office PowerPoint</Application>
  <PresentationFormat>Widescreen</PresentationFormat>
  <Paragraphs>151</Paragraphs>
  <Slides>24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Narkisim</vt:lpstr>
      <vt:lpstr>Rockwell</vt:lpstr>
      <vt:lpstr>Segoe Print</vt:lpstr>
      <vt:lpstr>Damask</vt:lpstr>
      <vt:lpstr>Culinary travel guide</vt:lpstr>
      <vt:lpstr>Asia</vt:lpstr>
      <vt:lpstr>China and its Provinces</vt:lpstr>
      <vt:lpstr>Physical features</vt:lpstr>
      <vt:lpstr>Physical Features Cont.</vt:lpstr>
      <vt:lpstr>Physical Features Cont.</vt:lpstr>
      <vt:lpstr>PowerPoint Presentation</vt:lpstr>
      <vt:lpstr>Weather of China!</vt:lpstr>
      <vt:lpstr>china’s natural resources</vt:lpstr>
      <vt:lpstr>China’s natural resources cont.</vt:lpstr>
      <vt:lpstr>agriculture</vt:lpstr>
      <vt:lpstr>Agriculture’s importance</vt:lpstr>
      <vt:lpstr>A Traditional Family</vt:lpstr>
      <vt:lpstr>A typical day for students</vt:lpstr>
      <vt:lpstr>Religion</vt:lpstr>
      <vt:lpstr>Festivals!</vt:lpstr>
      <vt:lpstr>Spring Festival</vt:lpstr>
      <vt:lpstr>Lantern Festival</vt:lpstr>
      <vt:lpstr>Winter Solstice Festival</vt:lpstr>
      <vt:lpstr>Food grown</vt:lpstr>
      <vt:lpstr>Popular Foods in China</vt:lpstr>
      <vt:lpstr>Traditional Chinese Meals</vt:lpstr>
      <vt:lpstr>Other festival foods</vt:lpstr>
      <vt:lpstr>Works Cited</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Culinary travel guide</dc:title>
  <dc:creator>Emily Grav</dc:creator>
  <cp:lastModifiedBy>Emily Grav</cp:lastModifiedBy>
  <cp:revision>20</cp:revision>
  <dcterms:created xsi:type="dcterms:W3CDTF">2014-03-21T17:39:12Z</dcterms:created>
  <dcterms:modified xsi:type="dcterms:W3CDTF">2014-03-31T15:00:57Z</dcterms:modified>
</cp:coreProperties>
</file>